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8" r:id="rId6"/>
    <p:sldId id="257" r:id="rId7"/>
    <p:sldId id="259" r:id="rId8"/>
    <p:sldId id="260" r:id="rId9"/>
    <p:sldId id="268" r:id="rId10"/>
    <p:sldId id="271" r:id="rId11"/>
    <p:sldId id="270" r:id="rId12"/>
    <p:sldId id="267" r:id="rId13"/>
    <p:sldId id="263" r:id="rId14"/>
    <p:sldId id="264" r:id="rId15"/>
    <p:sldId id="265" r:id="rId16"/>
    <p:sldId id="266"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1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824" autoAdjust="0"/>
  </p:normalViewPr>
  <p:slideViewPr>
    <p:cSldViewPr snapToGrid="0">
      <p:cViewPr varScale="1">
        <p:scale>
          <a:sx n="56" d="100"/>
          <a:sy n="56" d="100"/>
        </p:scale>
        <p:origin x="143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B7850-12C7-445E-9DB8-39FA00912B15}" type="datetimeFigureOut">
              <a:rPr lang="nl-NL" smtClean="0"/>
              <a:t>1-7-2025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B8BDE-B511-4517-8D5D-819C0FA791A5}" type="slidenum">
              <a:rPr lang="nl-NL" smtClean="0"/>
              <a:t>‹nr.›</a:t>
            </a:fld>
            <a:endParaRPr lang="nl-NL"/>
          </a:p>
        </p:txBody>
      </p:sp>
    </p:spTree>
    <p:extLst>
      <p:ext uri="{BB962C8B-B14F-4D97-AF65-F5344CB8AC3E}">
        <p14:creationId xmlns:p14="http://schemas.microsoft.com/office/powerpoint/2010/main" val="2367274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Uit onderzoek blijkt dat 90% van de antibiotica-allergieregistraties onjuist blijken. Van de 10 patiënten met een antibiotica-allergie, zijn er dus 9 niet daadwerkelijk allergisch (meer). </a:t>
            </a:r>
          </a:p>
          <a:p>
            <a:endParaRPr lang="nl-NL" dirty="0"/>
          </a:p>
        </p:txBody>
      </p:sp>
      <p:sp>
        <p:nvSpPr>
          <p:cNvPr id="4" name="Tijdelijke aanduiding voor dianummer 3"/>
          <p:cNvSpPr>
            <a:spLocks noGrp="1"/>
          </p:cNvSpPr>
          <p:nvPr>
            <p:ph type="sldNum" sz="quarter" idx="5"/>
          </p:nvPr>
        </p:nvSpPr>
        <p:spPr/>
        <p:txBody>
          <a:bodyPr/>
          <a:lstStyle/>
          <a:p>
            <a:fld id="{DA2B8BDE-B511-4517-8D5D-819C0FA791A5}" type="slidenum">
              <a:rPr lang="nl-NL" smtClean="0"/>
              <a:t>2</a:t>
            </a:fld>
            <a:endParaRPr lang="nl-NL"/>
          </a:p>
        </p:txBody>
      </p:sp>
    </p:spTree>
    <p:extLst>
      <p:ext uri="{BB962C8B-B14F-4D97-AF65-F5344CB8AC3E}">
        <p14:creationId xmlns:p14="http://schemas.microsoft.com/office/powerpoint/2010/main" val="40914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Daarnaast zijn in de </a:t>
            </a:r>
            <a:r>
              <a:rPr lang="nl-NL" dirty="0" err="1"/>
              <a:t>toolkit</a:t>
            </a:r>
            <a:r>
              <a:rPr lang="nl-NL" dirty="0"/>
              <a:t> verschillende mogelijke </a:t>
            </a:r>
            <a:r>
              <a:rPr lang="nl-NL" b="1" dirty="0"/>
              <a:t>strategieën</a:t>
            </a:r>
            <a:r>
              <a:rPr lang="nl-NL" dirty="0"/>
              <a:t> beschreven die zich richten op de manier waarop je deze tools kunt inzetten. De strategieën zijn onderverdeeld in strategieën gericht op de kwaliteit van </a:t>
            </a:r>
            <a:r>
              <a:rPr lang="nl-NL" i="1" dirty="0"/>
              <a:t>nieuwe</a:t>
            </a:r>
            <a:r>
              <a:rPr lang="nl-NL" i="0" dirty="0"/>
              <a:t> allergieregistraties, de kwaliteit van </a:t>
            </a:r>
            <a:r>
              <a:rPr lang="nl-NL" i="1" dirty="0"/>
              <a:t>bestaande</a:t>
            </a:r>
            <a:r>
              <a:rPr lang="nl-NL" i="0" dirty="0"/>
              <a:t> allergieregistraties, en op de communicatie met andere zorgprofessionals. In de menukaart is per interventie ook aangegeven hoe intensief deze is: Hoog, middel of laag. Zo kunnen wij als vakgroep een keuze maken van welke interventies we willen inzetten en op welke termijn.  </a:t>
            </a:r>
          </a:p>
          <a:p>
            <a:endParaRPr lang="nl-NL" i="0" dirty="0"/>
          </a:p>
          <a:p>
            <a:r>
              <a:rPr lang="nl-NL" i="0" dirty="0"/>
              <a:t>Een belangrijke stap voor het verpleeghuis, is het maken van werkafspraken t.a.v. de manier waarop allergieregistraties door de </a:t>
            </a:r>
            <a:r>
              <a:rPr lang="nl-NL" i="0" dirty="0" err="1"/>
              <a:t>vakgroepleden</a:t>
            </a:r>
            <a:r>
              <a:rPr lang="nl-NL" i="0" dirty="0"/>
              <a:t> worden beoordeeld en vastgelegd. In de </a:t>
            </a:r>
            <a:r>
              <a:rPr lang="nl-NL" i="0" dirty="0" err="1"/>
              <a:t>toolkit</a:t>
            </a:r>
            <a:r>
              <a:rPr lang="nl-NL" i="0" dirty="0"/>
              <a:t> zijn een aantal manieren beschreven waarop we dit kunnen doen. </a:t>
            </a:r>
            <a:endParaRPr lang="nl-NL" dirty="0"/>
          </a:p>
        </p:txBody>
      </p:sp>
      <p:sp>
        <p:nvSpPr>
          <p:cNvPr id="4" name="Tijdelijke aanduiding voor dianummer 3"/>
          <p:cNvSpPr>
            <a:spLocks noGrp="1"/>
          </p:cNvSpPr>
          <p:nvPr>
            <p:ph type="sldNum" sz="quarter" idx="5"/>
          </p:nvPr>
        </p:nvSpPr>
        <p:spPr/>
        <p:txBody>
          <a:bodyPr/>
          <a:lstStyle/>
          <a:p>
            <a:fld id="{DA2B8BDE-B511-4517-8D5D-819C0FA791A5}" type="slidenum">
              <a:rPr lang="nl-NL" smtClean="0"/>
              <a:t>11</a:t>
            </a:fld>
            <a:endParaRPr lang="nl-NL"/>
          </a:p>
        </p:txBody>
      </p:sp>
    </p:spTree>
    <p:extLst>
      <p:ext uri="{BB962C8B-B14F-4D97-AF65-F5344CB8AC3E}">
        <p14:creationId xmlns:p14="http://schemas.microsoft.com/office/powerpoint/2010/main" val="296898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slide zie je een stukje van de menukaart uit de </a:t>
            </a:r>
            <a:r>
              <a:rPr lang="nl-NL" dirty="0" err="1"/>
              <a:t>toolkit</a:t>
            </a:r>
            <a:r>
              <a:rPr lang="nl-NL" dirty="0"/>
              <a:t>. Zoals je ziet kan je per doelstelling kiezen welke interventies je wilt inzetten. Per interventie staat ook beschreven welke tools hiervoor gebruikt kunnen worden. </a:t>
            </a:r>
          </a:p>
        </p:txBody>
      </p:sp>
      <p:sp>
        <p:nvSpPr>
          <p:cNvPr id="4" name="Tijdelijke aanduiding voor dianummer 3"/>
          <p:cNvSpPr>
            <a:spLocks noGrp="1"/>
          </p:cNvSpPr>
          <p:nvPr>
            <p:ph type="sldNum" sz="quarter" idx="5"/>
          </p:nvPr>
        </p:nvSpPr>
        <p:spPr/>
        <p:txBody>
          <a:bodyPr/>
          <a:lstStyle/>
          <a:p>
            <a:fld id="{DA2B8BDE-B511-4517-8D5D-819C0FA791A5}" type="slidenum">
              <a:rPr lang="nl-NL" smtClean="0"/>
              <a:t>12</a:t>
            </a:fld>
            <a:endParaRPr lang="nl-NL"/>
          </a:p>
        </p:txBody>
      </p:sp>
    </p:spTree>
    <p:extLst>
      <p:ext uri="{BB962C8B-B14F-4D97-AF65-F5344CB8AC3E}">
        <p14:creationId xmlns:p14="http://schemas.microsoft.com/office/powerpoint/2010/main" val="624737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Gebruik deze slide om afspraken te maken met je vakgroep over welke vervolgstappen jullie nu gaan zetten, gericht op het implementeren van de </a:t>
            </a:r>
            <a:r>
              <a:rPr lang="nl-NL" i="1" dirty="0" err="1"/>
              <a:t>toolkit</a:t>
            </a:r>
            <a:r>
              <a:rPr lang="nl-NL" i="1" dirty="0"/>
              <a:t>. Het verdient de aanbeveling om in deze slide alvast een voorstel op te nemen met de </a:t>
            </a:r>
            <a:r>
              <a:rPr lang="nl-NL" b="0" i="1" dirty="0"/>
              <a:t>eerste </a:t>
            </a:r>
            <a:r>
              <a:rPr lang="nl-NL" i="1" dirty="0"/>
              <a:t>stappen die je wilt zetten. In deze slide tref je een voorbeeld, deze kan worden aangepast naar een voorstel dat aansluit bij de visie en werkwijze van je vakgroep. Zorg ervoor dat je samen tot een duidelijk plan komt, met een tijdlijn en evaluatiemomenten. </a:t>
            </a:r>
          </a:p>
        </p:txBody>
      </p:sp>
      <p:sp>
        <p:nvSpPr>
          <p:cNvPr id="4" name="Tijdelijke aanduiding voor dianummer 3"/>
          <p:cNvSpPr>
            <a:spLocks noGrp="1"/>
          </p:cNvSpPr>
          <p:nvPr>
            <p:ph type="sldNum" sz="quarter" idx="5"/>
          </p:nvPr>
        </p:nvSpPr>
        <p:spPr/>
        <p:txBody>
          <a:bodyPr/>
          <a:lstStyle/>
          <a:p>
            <a:fld id="{DA2B8BDE-B511-4517-8D5D-819C0FA791A5}" type="slidenum">
              <a:rPr lang="nl-NL" smtClean="0"/>
              <a:t>13</a:t>
            </a:fld>
            <a:endParaRPr lang="nl-NL"/>
          </a:p>
        </p:txBody>
      </p:sp>
    </p:spTree>
    <p:extLst>
      <p:ext uri="{BB962C8B-B14F-4D97-AF65-F5344CB8AC3E}">
        <p14:creationId xmlns:p14="http://schemas.microsoft.com/office/powerpoint/2010/main" val="2320522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impact hiervan op de individuele patiënt is groot. Bij een allergieregistratie zal worden uitgeweken naar een tweede keus antibioticum, met vaak een lagere effectiviteit en meer toxiciteit. Ook neemt de kans op </a:t>
            </a:r>
            <a:r>
              <a:rPr lang="nl-NL" dirty="0" err="1"/>
              <a:t>clostridioides</a:t>
            </a:r>
            <a:r>
              <a:rPr lang="nl-NL" dirty="0"/>
              <a:t>-infecties toe bij het gebruik van bepaalde groepen antibiotica, waarnaar vaker als tweede keus wordt uitgeweken. </a:t>
            </a:r>
          </a:p>
          <a:p>
            <a:endParaRPr lang="nl-NL" dirty="0"/>
          </a:p>
          <a:p>
            <a:r>
              <a:rPr lang="nl-NL" dirty="0"/>
              <a:t>Daarnaast zijn er ook grote maatschappelijke consequenties. Antibioticaresistentie neemt toe en de kosten van de minder effectieve behandeling zijn hoger. </a:t>
            </a:r>
          </a:p>
        </p:txBody>
      </p:sp>
      <p:sp>
        <p:nvSpPr>
          <p:cNvPr id="4" name="Tijdelijke aanduiding voor dianummer 3"/>
          <p:cNvSpPr>
            <a:spLocks noGrp="1"/>
          </p:cNvSpPr>
          <p:nvPr>
            <p:ph type="sldNum" sz="quarter" idx="5"/>
          </p:nvPr>
        </p:nvSpPr>
        <p:spPr/>
        <p:txBody>
          <a:bodyPr/>
          <a:lstStyle/>
          <a:p>
            <a:fld id="{DA2B8BDE-B511-4517-8D5D-819C0FA791A5}" type="slidenum">
              <a:rPr lang="nl-NL" smtClean="0"/>
              <a:t>3</a:t>
            </a:fld>
            <a:endParaRPr lang="nl-NL"/>
          </a:p>
        </p:txBody>
      </p:sp>
    </p:spTree>
    <p:extLst>
      <p:ext uri="{BB962C8B-B14F-4D97-AF65-F5344CB8AC3E}">
        <p14:creationId xmlns:p14="http://schemas.microsoft.com/office/powerpoint/2010/main" val="38966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Wanneer een patiënt met een bacteriële infectie een allergieregistratie heeft voor het eerste keus antibioticum, wordt vaak direct voor een tweede keus middel gekozen. Het is echter van belang om een bewuste afweging te maken, waarbij de nadelen van een tweede keus antibioticum moeten worden afgewogen tegen de risico’s van het middel van eerste keus. Door een goede inventarisatie kan worden nagegaan in hoeverre er een risico is op een daadwerkelijke allergische reactie en hoe groot de kans is op een ernstige reactie. Bij een kans op een milde reactie, kunnen de nadelen van het tweede keus </a:t>
            </a:r>
            <a:r>
              <a:rPr lang="nl-NL" dirty="0" err="1"/>
              <a:t>anitbioticum</a:t>
            </a:r>
            <a:r>
              <a:rPr lang="nl-NL" dirty="0"/>
              <a:t> soms toch zwaarder wegen. Een individuele afweging, waarbij de kwetsbaarheid van de patiënt, ernst van de infectie en de eigenschappen antibiotica waar het om gaat worden meegewogen, is van belang. </a:t>
            </a:r>
          </a:p>
        </p:txBody>
      </p:sp>
      <p:sp>
        <p:nvSpPr>
          <p:cNvPr id="4" name="Tijdelijke aanduiding voor dianummer 3"/>
          <p:cNvSpPr>
            <a:spLocks noGrp="1"/>
          </p:cNvSpPr>
          <p:nvPr>
            <p:ph type="sldNum" sz="quarter" idx="5"/>
          </p:nvPr>
        </p:nvSpPr>
        <p:spPr/>
        <p:txBody>
          <a:bodyPr/>
          <a:lstStyle/>
          <a:p>
            <a:fld id="{DA2B8BDE-B511-4517-8D5D-819C0FA791A5}" type="slidenum">
              <a:rPr lang="nl-NL" smtClean="0"/>
              <a:t>4</a:t>
            </a:fld>
            <a:endParaRPr lang="nl-NL"/>
          </a:p>
        </p:txBody>
      </p:sp>
    </p:spTree>
    <p:extLst>
      <p:ext uri="{BB962C8B-B14F-4D97-AF65-F5344CB8AC3E}">
        <p14:creationId xmlns:p14="http://schemas.microsoft.com/office/powerpoint/2010/main" val="643902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een goede inschatting te kunnen maken van het risico op een (ernstige) allergische reactie, is het van belang om meer te weten over de oorspronkelijke reactie die heeft geleid tot de antibiotica-allergieregistratie. Allereerst is het van belang om na te gaan: Is er überhaupt sprake is geweest van een allergische reactie, of ging het wellicht om bijwerkingen of verschijnselen van de infectie die tot behandeling leidde? Indien er inderdaad een allergische reactie is opgetreden, is het van belang om te weten of het om een vertraagde of acute reactie ging en of deze mild of ernstig verliep. Daarnaast is het van belang om te weten hoe lang geleden de reactie plaatsvond. </a:t>
            </a:r>
          </a:p>
        </p:txBody>
      </p:sp>
      <p:sp>
        <p:nvSpPr>
          <p:cNvPr id="4" name="Tijdelijke aanduiding voor dianummer 3"/>
          <p:cNvSpPr>
            <a:spLocks noGrp="1"/>
          </p:cNvSpPr>
          <p:nvPr>
            <p:ph type="sldNum" sz="quarter" idx="5"/>
          </p:nvPr>
        </p:nvSpPr>
        <p:spPr/>
        <p:txBody>
          <a:bodyPr/>
          <a:lstStyle/>
          <a:p>
            <a:fld id="{DA2B8BDE-B511-4517-8D5D-819C0FA791A5}" type="slidenum">
              <a:rPr lang="nl-NL" smtClean="0"/>
              <a:t>5</a:t>
            </a:fld>
            <a:endParaRPr lang="nl-NL"/>
          </a:p>
        </p:txBody>
      </p:sp>
    </p:spTree>
    <p:extLst>
      <p:ext uri="{BB962C8B-B14F-4D97-AF65-F5344CB8AC3E}">
        <p14:creationId xmlns:p14="http://schemas.microsoft.com/office/powerpoint/2010/main" val="3041144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behulp van een allergie-anamnese kan deze informatie worden verkregen. Toch blijkt de benodigde informatie vaak niet in het dossier van patiënten beschikbaar te zijn. </a:t>
            </a:r>
          </a:p>
        </p:txBody>
      </p:sp>
      <p:sp>
        <p:nvSpPr>
          <p:cNvPr id="4" name="Tijdelijke aanduiding voor dianummer 3"/>
          <p:cNvSpPr>
            <a:spLocks noGrp="1"/>
          </p:cNvSpPr>
          <p:nvPr>
            <p:ph type="sldNum" sz="quarter" idx="5"/>
          </p:nvPr>
        </p:nvSpPr>
        <p:spPr/>
        <p:txBody>
          <a:bodyPr/>
          <a:lstStyle/>
          <a:p>
            <a:fld id="{DA2B8BDE-B511-4517-8D5D-819C0FA791A5}" type="slidenum">
              <a:rPr lang="nl-NL" smtClean="0"/>
              <a:t>6</a:t>
            </a:fld>
            <a:endParaRPr lang="nl-NL"/>
          </a:p>
        </p:txBody>
      </p:sp>
    </p:spTree>
    <p:extLst>
      <p:ext uri="{BB962C8B-B14F-4D97-AF65-F5344CB8AC3E}">
        <p14:creationId xmlns:p14="http://schemas.microsoft.com/office/powerpoint/2010/main" val="363465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0A0B5-FD49-2001-0B67-854854D150B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C79F44C-811B-6D87-BCDD-EEABF00FDF3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090BD5D-667D-3B88-FA90-E56F44CA2D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dossiers en brieven staat vaak alleen dat er sprake is van een allergie, zonder verdere gegevens. Er blijken verschillen te zijn per domein in de hoeveelheid beschikbare informatie bij een allergieregistratie. Bij de apotheker is vaak meer informatie over de allergische reactie beschikbaar, dan in het ziekenhuis, bij de huisarts of in het verpleeghuis. In het verpleeghuis ontbreekt deze informatie het vaakst, wat waarschijnlijk het gevolg is van de gebrekkige informatie die bij opname ‘meekomt’ vanuit de thuissituatie. Uit onderzoek blijkt dat in dossiers van verpleeghuisbewoners relevante informatie maar zeer beperkt aanwezig is. Het type antibioticum is in 83% van de dossiers wel gespecificeerd. Informatie over wanneer de reactie plaatsvond, om welke symptomen het ging, de tijd tot ontstaan en duur van symptomen en de ernst van de reactie is echter bij slechts een minderheid van de allergieregistraties beschikbaar. Het type reactie wordt nooit gespecificeerd. Juist bij kwetsbare verpleeghuisbewoners, is het van groot belang om de juiste informatie te hebben om een goede risico inschatting te kunnen maken.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a:extLst>
              <a:ext uri="{FF2B5EF4-FFF2-40B4-BE49-F238E27FC236}">
                <a16:creationId xmlns:a16="http://schemas.microsoft.com/office/drawing/2014/main" id="{796A0BE4-622E-1CAA-679F-9B6563934280}"/>
              </a:ext>
            </a:extLst>
          </p:cNvPr>
          <p:cNvSpPr>
            <a:spLocks noGrp="1"/>
          </p:cNvSpPr>
          <p:nvPr>
            <p:ph type="sldNum" sz="quarter" idx="5"/>
          </p:nvPr>
        </p:nvSpPr>
        <p:spPr/>
        <p:txBody>
          <a:bodyPr/>
          <a:lstStyle/>
          <a:p>
            <a:fld id="{DA2B8BDE-B511-4517-8D5D-819C0FA791A5}" type="slidenum">
              <a:rPr lang="nl-NL" smtClean="0"/>
              <a:t>7</a:t>
            </a:fld>
            <a:endParaRPr lang="nl-NL"/>
          </a:p>
        </p:txBody>
      </p:sp>
    </p:spTree>
    <p:extLst>
      <p:ext uri="{BB962C8B-B14F-4D97-AF65-F5344CB8AC3E}">
        <p14:creationId xmlns:p14="http://schemas.microsoft.com/office/powerpoint/2010/main" val="137345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9CC21-0BF2-DE24-BB06-C4A17542996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9B8A3F4-9F58-C601-6284-6B114CCFB6D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06248CB-83A9-E683-F717-278A8F8AA42F}"/>
              </a:ext>
            </a:extLst>
          </p:cNvPr>
          <p:cNvSpPr>
            <a:spLocks noGrp="1"/>
          </p:cNvSpPr>
          <p:nvPr>
            <p:ph type="body" idx="1"/>
          </p:nvPr>
        </p:nvSpPr>
        <p:spPr/>
        <p:txBody>
          <a:bodyPr/>
          <a:lstStyle/>
          <a:p>
            <a:r>
              <a:rPr lang="nl-NL" dirty="0"/>
              <a:t>Bij de gebrekkige allergie-registraties spelen verschillende aspecten onderliggend een rol. De kennis rondom allergieën bij zorgprofessionals is vaak niet up-to-date en er is onvoldoende awareness van de omvang en de gevolgen van onjuiste allergieregistraties. Ook bij patiënten is er vaak onvoldoende kennis. Zij zijn vaak bang voor een allergische reactie en houden zich soms vast aan eerder gekregen adviezen. Daarnaast wordt de relevante informatie t.a.v. de geobserveerde allergie vaak niet op een gestructureerde manier vastgelegd in het dossier en/of ontbreekt deze in overdrachten. </a:t>
            </a:r>
          </a:p>
        </p:txBody>
      </p:sp>
      <p:sp>
        <p:nvSpPr>
          <p:cNvPr id="4" name="Tijdelijke aanduiding voor dianummer 3">
            <a:extLst>
              <a:ext uri="{FF2B5EF4-FFF2-40B4-BE49-F238E27FC236}">
                <a16:creationId xmlns:a16="http://schemas.microsoft.com/office/drawing/2014/main" id="{3094DE0F-EA74-852B-A658-D54BC4F4AD9B}"/>
              </a:ext>
            </a:extLst>
          </p:cNvPr>
          <p:cNvSpPr>
            <a:spLocks noGrp="1"/>
          </p:cNvSpPr>
          <p:nvPr>
            <p:ph type="sldNum" sz="quarter" idx="5"/>
          </p:nvPr>
        </p:nvSpPr>
        <p:spPr/>
        <p:txBody>
          <a:bodyPr/>
          <a:lstStyle/>
          <a:p>
            <a:fld id="{DA2B8BDE-B511-4517-8D5D-819C0FA791A5}" type="slidenum">
              <a:rPr lang="nl-NL" smtClean="0"/>
              <a:t>8</a:t>
            </a:fld>
            <a:endParaRPr lang="nl-NL"/>
          </a:p>
        </p:txBody>
      </p:sp>
    </p:spTree>
    <p:extLst>
      <p:ext uri="{BB962C8B-B14F-4D97-AF65-F5344CB8AC3E}">
        <p14:creationId xmlns:p14="http://schemas.microsoft.com/office/powerpoint/2010/main" val="3294397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BED7D-7755-9C05-EB0C-55A485695E9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61CC80E-9A87-B8E7-27E5-B8FEEA41D5F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9E709D0-F624-D06B-B729-549278B7390F}"/>
              </a:ext>
            </a:extLst>
          </p:cNvPr>
          <p:cNvSpPr>
            <a:spLocks noGrp="1"/>
          </p:cNvSpPr>
          <p:nvPr>
            <p:ph type="body" idx="1"/>
          </p:nvPr>
        </p:nvSpPr>
        <p:spPr/>
        <p:txBody>
          <a:bodyPr/>
          <a:lstStyle/>
          <a:p>
            <a:r>
              <a:rPr lang="nl-NL" dirty="0"/>
              <a:t>Om te helpen dit probleem aan te pakken, heeft het AMR Zorgnetwerk Holland West een Toolkit Antibiotica-allergie ontwikkeld. Er zijn vier </a:t>
            </a:r>
            <a:r>
              <a:rPr lang="nl-NL" dirty="0" err="1"/>
              <a:t>toolkits</a:t>
            </a:r>
            <a:r>
              <a:rPr lang="nl-NL" dirty="0"/>
              <a:t>, gericht op de huisarts, apotheek, ziekenhuis en verpleeghuis. Het doel van de </a:t>
            </a:r>
            <a:r>
              <a:rPr lang="nl-NL" dirty="0" err="1"/>
              <a:t>toolkit</a:t>
            </a:r>
            <a:r>
              <a:rPr lang="nl-NL" dirty="0"/>
              <a:t> is om zorgprofessionals te ondersteunen bij het verbeteren van de kwaliteit van antibiotica-allergieregistraties. Het gaat daarbij zowel om het verhogen de kwaliteit van </a:t>
            </a:r>
            <a:r>
              <a:rPr lang="nl-NL" i="1" dirty="0"/>
              <a:t>nieuwe </a:t>
            </a:r>
            <a:r>
              <a:rPr lang="nl-NL" i="0" dirty="0"/>
              <a:t>registraties, als het corrigeren van bestaande registraties. </a:t>
            </a:r>
            <a:endParaRPr lang="nl-NL" dirty="0"/>
          </a:p>
          <a:p>
            <a:pPr marL="0" indent="0">
              <a:buFontTx/>
              <a:buNone/>
            </a:pPr>
            <a:endParaRPr lang="nl-NL" dirty="0"/>
          </a:p>
        </p:txBody>
      </p:sp>
      <p:sp>
        <p:nvSpPr>
          <p:cNvPr id="4" name="Tijdelijke aanduiding voor dianummer 3">
            <a:extLst>
              <a:ext uri="{FF2B5EF4-FFF2-40B4-BE49-F238E27FC236}">
                <a16:creationId xmlns:a16="http://schemas.microsoft.com/office/drawing/2014/main" id="{6A6BF2F9-42A1-DA7A-7169-3F5B81954831}"/>
              </a:ext>
            </a:extLst>
          </p:cNvPr>
          <p:cNvSpPr>
            <a:spLocks noGrp="1"/>
          </p:cNvSpPr>
          <p:nvPr>
            <p:ph type="sldNum" sz="quarter" idx="5"/>
          </p:nvPr>
        </p:nvSpPr>
        <p:spPr/>
        <p:txBody>
          <a:bodyPr/>
          <a:lstStyle/>
          <a:p>
            <a:fld id="{DA2B8BDE-B511-4517-8D5D-819C0FA791A5}" type="slidenum">
              <a:rPr lang="nl-NL" smtClean="0"/>
              <a:t>9</a:t>
            </a:fld>
            <a:endParaRPr lang="nl-NL"/>
          </a:p>
        </p:txBody>
      </p:sp>
    </p:spTree>
    <p:extLst>
      <p:ext uri="{BB962C8B-B14F-4D97-AF65-F5344CB8AC3E}">
        <p14:creationId xmlns:p14="http://schemas.microsoft.com/office/powerpoint/2010/main" val="2461627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Tools, die zijn opgenomen in de </a:t>
            </a:r>
            <a:r>
              <a:rPr lang="nl-NL" dirty="0" err="1"/>
              <a:t>toolkit</a:t>
            </a:r>
            <a:r>
              <a:rPr lang="nl-NL" dirty="0"/>
              <a:t> zijn gericht op drie aspecten: </a:t>
            </a:r>
          </a:p>
          <a:p>
            <a:pPr marL="171450" indent="-171450">
              <a:buFontTx/>
              <a:buChar char="-"/>
            </a:pPr>
            <a:r>
              <a:rPr lang="nl-NL" dirty="0"/>
              <a:t>Educatie van en hulpmiddelen voor zorgverleners</a:t>
            </a:r>
          </a:p>
          <a:p>
            <a:pPr marL="171450" indent="-171450">
              <a:buFontTx/>
              <a:buChar char="-"/>
            </a:pPr>
            <a:r>
              <a:rPr lang="nl-NL" dirty="0"/>
              <a:t>Educatie van </a:t>
            </a:r>
            <a:r>
              <a:rPr lang="nl-NL" dirty="0" err="1"/>
              <a:t>patienten</a:t>
            </a:r>
            <a:r>
              <a:rPr lang="nl-NL" dirty="0"/>
              <a:t>/zorgvertegenwoordigers</a:t>
            </a:r>
          </a:p>
          <a:p>
            <a:pPr marL="171450" indent="-171450">
              <a:buFontTx/>
              <a:buChar char="-"/>
            </a:pPr>
            <a:r>
              <a:rPr lang="nl-NL" dirty="0"/>
              <a:t>Communicatie over registraties naar andere zorgprofessionals</a:t>
            </a:r>
          </a:p>
          <a:p>
            <a:pPr marL="0" indent="0">
              <a:buFontTx/>
              <a:buNone/>
            </a:pPr>
            <a:r>
              <a:rPr lang="nl-NL" dirty="0"/>
              <a:t>Per gebied zijn verschillende tools ontwikkeld, die hier voor het verpleeghuis kort zijn weergegeven. </a:t>
            </a:r>
          </a:p>
        </p:txBody>
      </p:sp>
      <p:sp>
        <p:nvSpPr>
          <p:cNvPr id="4" name="Tijdelijke aanduiding voor dianummer 3"/>
          <p:cNvSpPr>
            <a:spLocks noGrp="1"/>
          </p:cNvSpPr>
          <p:nvPr>
            <p:ph type="sldNum" sz="quarter" idx="5"/>
          </p:nvPr>
        </p:nvSpPr>
        <p:spPr/>
        <p:txBody>
          <a:bodyPr/>
          <a:lstStyle/>
          <a:p>
            <a:fld id="{DA2B8BDE-B511-4517-8D5D-819C0FA791A5}" type="slidenum">
              <a:rPr lang="nl-NL" smtClean="0"/>
              <a:t>10</a:t>
            </a:fld>
            <a:endParaRPr lang="nl-NL"/>
          </a:p>
        </p:txBody>
      </p:sp>
    </p:spTree>
    <p:extLst>
      <p:ext uri="{BB962C8B-B14F-4D97-AF65-F5344CB8AC3E}">
        <p14:creationId xmlns:p14="http://schemas.microsoft.com/office/powerpoint/2010/main" val="3534936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48D6D-A498-44EF-A747-058B419F5C4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A403E20-0B70-8244-F58C-14FE71EFF5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F9FE59D-D4E5-7F81-363A-4622BE9ED1A2}"/>
              </a:ext>
            </a:extLst>
          </p:cNvPr>
          <p:cNvSpPr>
            <a:spLocks noGrp="1"/>
          </p:cNvSpPr>
          <p:nvPr>
            <p:ph type="dt" sz="half" idx="10"/>
          </p:nvPr>
        </p:nvSpPr>
        <p:spPr/>
        <p:txBody>
          <a:bodyPr/>
          <a:lstStyle/>
          <a:p>
            <a:fld id="{94E359D6-9AC4-4177-BECF-86C49D68C9E6}" type="datetimeFigureOut">
              <a:rPr lang="nl-NL" smtClean="0"/>
              <a:t>1-7-2025</a:t>
            </a:fld>
            <a:endParaRPr lang="nl-NL"/>
          </a:p>
        </p:txBody>
      </p:sp>
      <p:sp>
        <p:nvSpPr>
          <p:cNvPr id="5" name="Tijdelijke aanduiding voor voettekst 4">
            <a:extLst>
              <a:ext uri="{FF2B5EF4-FFF2-40B4-BE49-F238E27FC236}">
                <a16:creationId xmlns:a16="http://schemas.microsoft.com/office/drawing/2014/main" id="{29250F3F-14A8-4C11-F61C-14AF32A1999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C63B3D-DFAE-08A0-95AF-D99048D705B8}"/>
              </a:ext>
            </a:extLst>
          </p:cNvPr>
          <p:cNvSpPr>
            <a:spLocks noGrp="1"/>
          </p:cNvSpPr>
          <p:nvPr>
            <p:ph type="sldNum" sz="quarter" idx="12"/>
          </p:nvPr>
        </p:nvSpPr>
        <p:spPr/>
        <p:txBody>
          <a:bodyPr/>
          <a:lstStyle/>
          <a:p>
            <a:fld id="{EC3BE568-A869-463B-8879-CF4994D5F43D}" type="slidenum">
              <a:rPr lang="nl-NL" smtClean="0"/>
              <a:t>‹nr.›</a:t>
            </a:fld>
            <a:endParaRPr lang="nl-NL"/>
          </a:p>
        </p:txBody>
      </p:sp>
    </p:spTree>
    <p:extLst>
      <p:ext uri="{BB962C8B-B14F-4D97-AF65-F5344CB8AC3E}">
        <p14:creationId xmlns:p14="http://schemas.microsoft.com/office/powerpoint/2010/main" val="489230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DF047-2362-6138-0AAF-21F91CE51F6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9E9D5A7-02A9-52A0-5762-A38D3B59DF3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0DA0DD3-C0F0-1C23-071C-DCF951FDC1DE}"/>
              </a:ext>
            </a:extLst>
          </p:cNvPr>
          <p:cNvSpPr>
            <a:spLocks noGrp="1"/>
          </p:cNvSpPr>
          <p:nvPr>
            <p:ph type="dt" sz="half" idx="10"/>
          </p:nvPr>
        </p:nvSpPr>
        <p:spPr/>
        <p:txBody>
          <a:bodyPr/>
          <a:lstStyle/>
          <a:p>
            <a:fld id="{94E359D6-9AC4-4177-BECF-86C49D68C9E6}" type="datetimeFigureOut">
              <a:rPr lang="nl-NL" smtClean="0"/>
              <a:t>1-7-2025</a:t>
            </a:fld>
            <a:endParaRPr lang="nl-NL"/>
          </a:p>
        </p:txBody>
      </p:sp>
      <p:sp>
        <p:nvSpPr>
          <p:cNvPr id="5" name="Tijdelijke aanduiding voor voettekst 4">
            <a:extLst>
              <a:ext uri="{FF2B5EF4-FFF2-40B4-BE49-F238E27FC236}">
                <a16:creationId xmlns:a16="http://schemas.microsoft.com/office/drawing/2014/main" id="{FA1BAAF5-3BA8-D3D8-24DE-63800B19CB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3423889-B4E2-A7EA-713A-D4E9597E2710}"/>
              </a:ext>
            </a:extLst>
          </p:cNvPr>
          <p:cNvSpPr>
            <a:spLocks noGrp="1"/>
          </p:cNvSpPr>
          <p:nvPr>
            <p:ph type="sldNum" sz="quarter" idx="12"/>
          </p:nvPr>
        </p:nvSpPr>
        <p:spPr/>
        <p:txBody>
          <a:bodyPr/>
          <a:lstStyle/>
          <a:p>
            <a:fld id="{EC3BE568-A869-463B-8879-CF4994D5F43D}" type="slidenum">
              <a:rPr lang="nl-NL" smtClean="0"/>
              <a:t>‹nr.›</a:t>
            </a:fld>
            <a:endParaRPr lang="nl-NL"/>
          </a:p>
        </p:txBody>
      </p:sp>
    </p:spTree>
    <p:extLst>
      <p:ext uri="{BB962C8B-B14F-4D97-AF65-F5344CB8AC3E}">
        <p14:creationId xmlns:p14="http://schemas.microsoft.com/office/powerpoint/2010/main" val="188461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A2E1331-6CD2-E579-8060-004DFB9CC70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6FD7969-9DC7-19FC-0CF5-E36313F62F9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2CD5B4-6144-22F8-59F7-128BD7BB769D}"/>
              </a:ext>
            </a:extLst>
          </p:cNvPr>
          <p:cNvSpPr>
            <a:spLocks noGrp="1"/>
          </p:cNvSpPr>
          <p:nvPr>
            <p:ph type="dt" sz="half" idx="10"/>
          </p:nvPr>
        </p:nvSpPr>
        <p:spPr/>
        <p:txBody>
          <a:bodyPr/>
          <a:lstStyle/>
          <a:p>
            <a:fld id="{94E359D6-9AC4-4177-BECF-86C49D68C9E6}" type="datetimeFigureOut">
              <a:rPr lang="nl-NL" smtClean="0"/>
              <a:t>1-7-2025</a:t>
            </a:fld>
            <a:endParaRPr lang="nl-NL"/>
          </a:p>
        </p:txBody>
      </p:sp>
      <p:sp>
        <p:nvSpPr>
          <p:cNvPr id="5" name="Tijdelijke aanduiding voor voettekst 4">
            <a:extLst>
              <a:ext uri="{FF2B5EF4-FFF2-40B4-BE49-F238E27FC236}">
                <a16:creationId xmlns:a16="http://schemas.microsoft.com/office/drawing/2014/main" id="{FDDDC9CC-7BDB-7221-6A06-4E45763258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FD5BEE-6CB2-4F05-340E-FCDCB07810C7}"/>
              </a:ext>
            </a:extLst>
          </p:cNvPr>
          <p:cNvSpPr>
            <a:spLocks noGrp="1"/>
          </p:cNvSpPr>
          <p:nvPr>
            <p:ph type="sldNum" sz="quarter" idx="12"/>
          </p:nvPr>
        </p:nvSpPr>
        <p:spPr/>
        <p:txBody>
          <a:bodyPr/>
          <a:lstStyle/>
          <a:p>
            <a:fld id="{EC3BE568-A869-463B-8879-CF4994D5F43D}" type="slidenum">
              <a:rPr lang="nl-NL" smtClean="0"/>
              <a:t>‹nr.›</a:t>
            </a:fld>
            <a:endParaRPr lang="nl-NL"/>
          </a:p>
        </p:txBody>
      </p:sp>
    </p:spTree>
    <p:extLst>
      <p:ext uri="{BB962C8B-B14F-4D97-AF65-F5344CB8AC3E}">
        <p14:creationId xmlns:p14="http://schemas.microsoft.com/office/powerpoint/2010/main" val="79197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A1EC2-D6D8-5A1C-B155-D7A91DBE094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8DC119E-F3C6-258B-C869-5DB15A9A520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87CFF3-552E-BD6F-167A-3786843F6888}"/>
              </a:ext>
            </a:extLst>
          </p:cNvPr>
          <p:cNvSpPr>
            <a:spLocks noGrp="1"/>
          </p:cNvSpPr>
          <p:nvPr>
            <p:ph type="dt" sz="half" idx="10"/>
          </p:nvPr>
        </p:nvSpPr>
        <p:spPr/>
        <p:txBody>
          <a:bodyPr/>
          <a:lstStyle/>
          <a:p>
            <a:fld id="{94E359D6-9AC4-4177-BECF-86C49D68C9E6}" type="datetimeFigureOut">
              <a:rPr lang="nl-NL" smtClean="0"/>
              <a:t>1-7-2025</a:t>
            </a:fld>
            <a:endParaRPr lang="nl-NL"/>
          </a:p>
        </p:txBody>
      </p:sp>
      <p:sp>
        <p:nvSpPr>
          <p:cNvPr id="5" name="Tijdelijke aanduiding voor voettekst 4">
            <a:extLst>
              <a:ext uri="{FF2B5EF4-FFF2-40B4-BE49-F238E27FC236}">
                <a16:creationId xmlns:a16="http://schemas.microsoft.com/office/drawing/2014/main" id="{6098E54B-9D08-EB87-1620-130BBDD16C6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F31EA3-BBAB-EA33-F2BE-F020169D4BD9}"/>
              </a:ext>
            </a:extLst>
          </p:cNvPr>
          <p:cNvSpPr>
            <a:spLocks noGrp="1"/>
          </p:cNvSpPr>
          <p:nvPr>
            <p:ph type="sldNum" sz="quarter" idx="12"/>
          </p:nvPr>
        </p:nvSpPr>
        <p:spPr/>
        <p:txBody>
          <a:bodyPr/>
          <a:lstStyle/>
          <a:p>
            <a:fld id="{EC3BE568-A869-463B-8879-CF4994D5F43D}" type="slidenum">
              <a:rPr lang="nl-NL" smtClean="0"/>
              <a:t>‹nr.›</a:t>
            </a:fld>
            <a:endParaRPr lang="nl-NL"/>
          </a:p>
        </p:txBody>
      </p:sp>
    </p:spTree>
    <p:extLst>
      <p:ext uri="{BB962C8B-B14F-4D97-AF65-F5344CB8AC3E}">
        <p14:creationId xmlns:p14="http://schemas.microsoft.com/office/powerpoint/2010/main" val="83238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117A1-76A9-A64D-0773-157BB1C08A4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DBCBB1B-CB81-7AB2-1251-7DE428BAED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A4A897E-7AD8-D697-D1F4-AD83DE0A8659}"/>
              </a:ext>
            </a:extLst>
          </p:cNvPr>
          <p:cNvSpPr>
            <a:spLocks noGrp="1"/>
          </p:cNvSpPr>
          <p:nvPr>
            <p:ph type="dt" sz="half" idx="10"/>
          </p:nvPr>
        </p:nvSpPr>
        <p:spPr/>
        <p:txBody>
          <a:bodyPr/>
          <a:lstStyle/>
          <a:p>
            <a:fld id="{94E359D6-9AC4-4177-BECF-86C49D68C9E6}" type="datetimeFigureOut">
              <a:rPr lang="nl-NL" smtClean="0"/>
              <a:t>1-7-2025</a:t>
            </a:fld>
            <a:endParaRPr lang="nl-NL"/>
          </a:p>
        </p:txBody>
      </p:sp>
      <p:sp>
        <p:nvSpPr>
          <p:cNvPr id="5" name="Tijdelijke aanduiding voor voettekst 4">
            <a:extLst>
              <a:ext uri="{FF2B5EF4-FFF2-40B4-BE49-F238E27FC236}">
                <a16:creationId xmlns:a16="http://schemas.microsoft.com/office/drawing/2014/main" id="{AE12751A-44C7-41C9-B347-F1284244CD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AE5CA23-B5E9-093E-355B-810ED07D3831}"/>
              </a:ext>
            </a:extLst>
          </p:cNvPr>
          <p:cNvSpPr>
            <a:spLocks noGrp="1"/>
          </p:cNvSpPr>
          <p:nvPr>
            <p:ph type="sldNum" sz="quarter" idx="12"/>
          </p:nvPr>
        </p:nvSpPr>
        <p:spPr/>
        <p:txBody>
          <a:bodyPr/>
          <a:lstStyle/>
          <a:p>
            <a:fld id="{EC3BE568-A869-463B-8879-CF4994D5F43D}" type="slidenum">
              <a:rPr lang="nl-NL" smtClean="0"/>
              <a:t>‹nr.›</a:t>
            </a:fld>
            <a:endParaRPr lang="nl-NL"/>
          </a:p>
        </p:txBody>
      </p:sp>
    </p:spTree>
    <p:extLst>
      <p:ext uri="{BB962C8B-B14F-4D97-AF65-F5344CB8AC3E}">
        <p14:creationId xmlns:p14="http://schemas.microsoft.com/office/powerpoint/2010/main" val="11877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87B1B-BC78-9334-B5C3-25A2683B057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9EEDD71-6B29-065A-E3D8-691521B3106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3039AA8-4D6A-9D96-54B8-B65CCF339ED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CA9DE35-3BF4-5E26-4425-0F78D17C54DC}"/>
              </a:ext>
            </a:extLst>
          </p:cNvPr>
          <p:cNvSpPr>
            <a:spLocks noGrp="1"/>
          </p:cNvSpPr>
          <p:nvPr>
            <p:ph type="dt" sz="half" idx="10"/>
          </p:nvPr>
        </p:nvSpPr>
        <p:spPr/>
        <p:txBody>
          <a:bodyPr/>
          <a:lstStyle/>
          <a:p>
            <a:fld id="{94E359D6-9AC4-4177-BECF-86C49D68C9E6}" type="datetimeFigureOut">
              <a:rPr lang="nl-NL" smtClean="0"/>
              <a:t>1-7-2025</a:t>
            </a:fld>
            <a:endParaRPr lang="nl-NL"/>
          </a:p>
        </p:txBody>
      </p:sp>
      <p:sp>
        <p:nvSpPr>
          <p:cNvPr id="6" name="Tijdelijke aanduiding voor voettekst 5">
            <a:extLst>
              <a:ext uri="{FF2B5EF4-FFF2-40B4-BE49-F238E27FC236}">
                <a16:creationId xmlns:a16="http://schemas.microsoft.com/office/drawing/2014/main" id="{3CC0E831-721F-0AAA-B4CA-8D36BDCC3BE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A349FD3-03B2-96B0-DA01-0C4CA3E36CF8}"/>
              </a:ext>
            </a:extLst>
          </p:cNvPr>
          <p:cNvSpPr>
            <a:spLocks noGrp="1"/>
          </p:cNvSpPr>
          <p:nvPr>
            <p:ph type="sldNum" sz="quarter" idx="12"/>
          </p:nvPr>
        </p:nvSpPr>
        <p:spPr/>
        <p:txBody>
          <a:bodyPr/>
          <a:lstStyle/>
          <a:p>
            <a:fld id="{EC3BE568-A869-463B-8879-CF4994D5F43D}" type="slidenum">
              <a:rPr lang="nl-NL" smtClean="0"/>
              <a:t>‹nr.›</a:t>
            </a:fld>
            <a:endParaRPr lang="nl-NL"/>
          </a:p>
        </p:txBody>
      </p:sp>
    </p:spTree>
    <p:extLst>
      <p:ext uri="{BB962C8B-B14F-4D97-AF65-F5344CB8AC3E}">
        <p14:creationId xmlns:p14="http://schemas.microsoft.com/office/powerpoint/2010/main" val="275078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D98E7-9E6B-C2D0-AB27-96D51C2FAB1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6C2C095-2390-C959-57B5-4E354D6409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3992484-8F06-FAC5-2CF4-44760D43687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171A463-8A67-30B2-4197-3B3E8E471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F820FD5-8DE7-245F-550C-5FF643BCBE6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966668C-32E0-EEAE-09DC-D47238D86ACC}"/>
              </a:ext>
            </a:extLst>
          </p:cNvPr>
          <p:cNvSpPr>
            <a:spLocks noGrp="1"/>
          </p:cNvSpPr>
          <p:nvPr>
            <p:ph type="dt" sz="half" idx="10"/>
          </p:nvPr>
        </p:nvSpPr>
        <p:spPr/>
        <p:txBody>
          <a:bodyPr/>
          <a:lstStyle/>
          <a:p>
            <a:fld id="{94E359D6-9AC4-4177-BECF-86C49D68C9E6}" type="datetimeFigureOut">
              <a:rPr lang="nl-NL" smtClean="0"/>
              <a:t>1-7-2025</a:t>
            </a:fld>
            <a:endParaRPr lang="nl-NL"/>
          </a:p>
        </p:txBody>
      </p:sp>
      <p:sp>
        <p:nvSpPr>
          <p:cNvPr id="8" name="Tijdelijke aanduiding voor voettekst 7">
            <a:extLst>
              <a:ext uri="{FF2B5EF4-FFF2-40B4-BE49-F238E27FC236}">
                <a16:creationId xmlns:a16="http://schemas.microsoft.com/office/drawing/2014/main" id="{D3657BC0-40F8-1628-54E3-0144F766319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FA0317F-4E67-96DB-F521-4B6EA3DB628A}"/>
              </a:ext>
            </a:extLst>
          </p:cNvPr>
          <p:cNvSpPr>
            <a:spLocks noGrp="1"/>
          </p:cNvSpPr>
          <p:nvPr>
            <p:ph type="sldNum" sz="quarter" idx="12"/>
          </p:nvPr>
        </p:nvSpPr>
        <p:spPr/>
        <p:txBody>
          <a:bodyPr/>
          <a:lstStyle/>
          <a:p>
            <a:fld id="{EC3BE568-A869-463B-8879-CF4994D5F43D}" type="slidenum">
              <a:rPr lang="nl-NL" smtClean="0"/>
              <a:t>‹nr.›</a:t>
            </a:fld>
            <a:endParaRPr lang="nl-NL"/>
          </a:p>
        </p:txBody>
      </p:sp>
    </p:spTree>
    <p:extLst>
      <p:ext uri="{BB962C8B-B14F-4D97-AF65-F5344CB8AC3E}">
        <p14:creationId xmlns:p14="http://schemas.microsoft.com/office/powerpoint/2010/main" val="43168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6B530-E05C-735A-BE6C-7275706768B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0237C0F-EE5F-6823-42B9-A878BC94D640}"/>
              </a:ext>
            </a:extLst>
          </p:cNvPr>
          <p:cNvSpPr>
            <a:spLocks noGrp="1"/>
          </p:cNvSpPr>
          <p:nvPr>
            <p:ph type="dt" sz="half" idx="10"/>
          </p:nvPr>
        </p:nvSpPr>
        <p:spPr/>
        <p:txBody>
          <a:bodyPr/>
          <a:lstStyle/>
          <a:p>
            <a:fld id="{94E359D6-9AC4-4177-BECF-86C49D68C9E6}" type="datetimeFigureOut">
              <a:rPr lang="nl-NL" smtClean="0"/>
              <a:t>1-7-2025</a:t>
            </a:fld>
            <a:endParaRPr lang="nl-NL"/>
          </a:p>
        </p:txBody>
      </p:sp>
      <p:sp>
        <p:nvSpPr>
          <p:cNvPr id="4" name="Tijdelijke aanduiding voor voettekst 3">
            <a:extLst>
              <a:ext uri="{FF2B5EF4-FFF2-40B4-BE49-F238E27FC236}">
                <a16:creationId xmlns:a16="http://schemas.microsoft.com/office/drawing/2014/main" id="{2D915055-9E15-B6E6-DC3F-6609622D040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7A79167-C502-DDE7-4767-5C77BA45CC73}"/>
              </a:ext>
            </a:extLst>
          </p:cNvPr>
          <p:cNvSpPr>
            <a:spLocks noGrp="1"/>
          </p:cNvSpPr>
          <p:nvPr>
            <p:ph type="sldNum" sz="quarter" idx="12"/>
          </p:nvPr>
        </p:nvSpPr>
        <p:spPr/>
        <p:txBody>
          <a:bodyPr/>
          <a:lstStyle/>
          <a:p>
            <a:fld id="{EC3BE568-A869-463B-8879-CF4994D5F43D}" type="slidenum">
              <a:rPr lang="nl-NL" smtClean="0"/>
              <a:t>‹nr.›</a:t>
            </a:fld>
            <a:endParaRPr lang="nl-NL"/>
          </a:p>
        </p:txBody>
      </p:sp>
    </p:spTree>
    <p:extLst>
      <p:ext uri="{BB962C8B-B14F-4D97-AF65-F5344CB8AC3E}">
        <p14:creationId xmlns:p14="http://schemas.microsoft.com/office/powerpoint/2010/main" val="163345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4E9E475-D222-BC24-1723-349FA872C446}"/>
              </a:ext>
            </a:extLst>
          </p:cNvPr>
          <p:cNvSpPr>
            <a:spLocks noGrp="1"/>
          </p:cNvSpPr>
          <p:nvPr>
            <p:ph type="dt" sz="half" idx="10"/>
          </p:nvPr>
        </p:nvSpPr>
        <p:spPr/>
        <p:txBody>
          <a:bodyPr/>
          <a:lstStyle/>
          <a:p>
            <a:fld id="{94E359D6-9AC4-4177-BECF-86C49D68C9E6}" type="datetimeFigureOut">
              <a:rPr lang="nl-NL" smtClean="0"/>
              <a:t>1-7-2025</a:t>
            </a:fld>
            <a:endParaRPr lang="nl-NL"/>
          </a:p>
        </p:txBody>
      </p:sp>
      <p:sp>
        <p:nvSpPr>
          <p:cNvPr id="3" name="Tijdelijke aanduiding voor voettekst 2">
            <a:extLst>
              <a:ext uri="{FF2B5EF4-FFF2-40B4-BE49-F238E27FC236}">
                <a16:creationId xmlns:a16="http://schemas.microsoft.com/office/drawing/2014/main" id="{EA18F298-E8AC-41D4-F20E-F4285497FD5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0AAA9E8-8301-0F1B-FDD8-CB03A41591FB}"/>
              </a:ext>
            </a:extLst>
          </p:cNvPr>
          <p:cNvSpPr>
            <a:spLocks noGrp="1"/>
          </p:cNvSpPr>
          <p:nvPr>
            <p:ph type="sldNum" sz="quarter" idx="12"/>
          </p:nvPr>
        </p:nvSpPr>
        <p:spPr/>
        <p:txBody>
          <a:bodyPr/>
          <a:lstStyle/>
          <a:p>
            <a:fld id="{EC3BE568-A869-463B-8879-CF4994D5F43D}" type="slidenum">
              <a:rPr lang="nl-NL" smtClean="0"/>
              <a:t>‹nr.›</a:t>
            </a:fld>
            <a:endParaRPr lang="nl-NL"/>
          </a:p>
        </p:txBody>
      </p:sp>
    </p:spTree>
    <p:extLst>
      <p:ext uri="{BB962C8B-B14F-4D97-AF65-F5344CB8AC3E}">
        <p14:creationId xmlns:p14="http://schemas.microsoft.com/office/powerpoint/2010/main" val="196996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72FBF-727A-96B2-0069-CBE23DC9560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B93A903-D8A6-F8B9-4718-92BCA92964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DC48BE1-55A5-8958-542D-62B5A90FB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235337-6112-946A-DE1E-5B9F240D6199}"/>
              </a:ext>
            </a:extLst>
          </p:cNvPr>
          <p:cNvSpPr>
            <a:spLocks noGrp="1"/>
          </p:cNvSpPr>
          <p:nvPr>
            <p:ph type="dt" sz="half" idx="10"/>
          </p:nvPr>
        </p:nvSpPr>
        <p:spPr/>
        <p:txBody>
          <a:bodyPr/>
          <a:lstStyle/>
          <a:p>
            <a:fld id="{94E359D6-9AC4-4177-BECF-86C49D68C9E6}" type="datetimeFigureOut">
              <a:rPr lang="nl-NL" smtClean="0"/>
              <a:t>1-7-2025</a:t>
            </a:fld>
            <a:endParaRPr lang="nl-NL"/>
          </a:p>
        </p:txBody>
      </p:sp>
      <p:sp>
        <p:nvSpPr>
          <p:cNvPr id="6" name="Tijdelijke aanduiding voor voettekst 5">
            <a:extLst>
              <a:ext uri="{FF2B5EF4-FFF2-40B4-BE49-F238E27FC236}">
                <a16:creationId xmlns:a16="http://schemas.microsoft.com/office/drawing/2014/main" id="{1BE71707-F7ED-1B69-65BA-4FD6F6BED8E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6D74D4B-3320-807C-3352-6ACFB32002C1}"/>
              </a:ext>
            </a:extLst>
          </p:cNvPr>
          <p:cNvSpPr>
            <a:spLocks noGrp="1"/>
          </p:cNvSpPr>
          <p:nvPr>
            <p:ph type="sldNum" sz="quarter" idx="12"/>
          </p:nvPr>
        </p:nvSpPr>
        <p:spPr/>
        <p:txBody>
          <a:bodyPr/>
          <a:lstStyle/>
          <a:p>
            <a:fld id="{EC3BE568-A869-463B-8879-CF4994D5F43D}" type="slidenum">
              <a:rPr lang="nl-NL" smtClean="0"/>
              <a:t>‹nr.›</a:t>
            </a:fld>
            <a:endParaRPr lang="nl-NL"/>
          </a:p>
        </p:txBody>
      </p:sp>
    </p:spTree>
    <p:extLst>
      <p:ext uri="{BB962C8B-B14F-4D97-AF65-F5344CB8AC3E}">
        <p14:creationId xmlns:p14="http://schemas.microsoft.com/office/powerpoint/2010/main" val="3160457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1B3C3A-C213-9EA2-E217-F168B31EE9B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1D432B4-91ED-7F8A-522C-4BED06D092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59F0C84-E3E4-46FD-1206-5B1A07E21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BE44273-5E13-03D2-7AB6-6FDF59F7D250}"/>
              </a:ext>
            </a:extLst>
          </p:cNvPr>
          <p:cNvSpPr>
            <a:spLocks noGrp="1"/>
          </p:cNvSpPr>
          <p:nvPr>
            <p:ph type="dt" sz="half" idx="10"/>
          </p:nvPr>
        </p:nvSpPr>
        <p:spPr/>
        <p:txBody>
          <a:bodyPr/>
          <a:lstStyle/>
          <a:p>
            <a:fld id="{94E359D6-9AC4-4177-BECF-86C49D68C9E6}" type="datetimeFigureOut">
              <a:rPr lang="nl-NL" smtClean="0"/>
              <a:t>1-7-2025</a:t>
            </a:fld>
            <a:endParaRPr lang="nl-NL"/>
          </a:p>
        </p:txBody>
      </p:sp>
      <p:sp>
        <p:nvSpPr>
          <p:cNvPr id="6" name="Tijdelijke aanduiding voor voettekst 5">
            <a:extLst>
              <a:ext uri="{FF2B5EF4-FFF2-40B4-BE49-F238E27FC236}">
                <a16:creationId xmlns:a16="http://schemas.microsoft.com/office/drawing/2014/main" id="{0BBBF7A3-F7AC-9055-CC28-818715C5381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4EB0BFF-DB48-AAF9-A45D-6876E4AE2599}"/>
              </a:ext>
            </a:extLst>
          </p:cNvPr>
          <p:cNvSpPr>
            <a:spLocks noGrp="1"/>
          </p:cNvSpPr>
          <p:nvPr>
            <p:ph type="sldNum" sz="quarter" idx="12"/>
          </p:nvPr>
        </p:nvSpPr>
        <p:spPr/>
        <p:txBody>
          <a:bodyPr/>
          <a:lstStyle/>
          <a:p>
            <a:fld id="{EC3BE568-A869-463B-8879-CF4994D5F43D}" type="slidenum">
              <a:rPr lang="nl-NL" smtClean="0"/>
              <a:t>‹nr.›</a:t>
            </a:fld>
            <a:endParaRPr lang="nl-NL"/>
          </a:p>
        </p:txBody>
      </p:sp>
    </p:spTree>
    <p:extLst>
      <p:ext uri="{BB962C8B-B14F-4D97-AF65-F5344CB8AC3E}">
        <p14:creationId xmlns:p14="http://schemas.microsoft.com/office/powerpoint/2010/main" val="259336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2FEAF5F-5103-7D53-20C1-7AB4C10099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8001EE8-2177-FB4C-3624-8E2A7C79C9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98B035B-7891-4214-831F-D0F23D0660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4E359D6-9AC4-4177-BECF-86C49D68C9E6}" type="datetimeFigureOut">
              <a:rPr lang="nl-NL" smtClean="0"/>
              <a:t>1-7-2025</a:t>
            </a:fld>
            <a:endParaRPr lang="nl-NL"/>
          </a:p>
        </p:txBody>
      </p:sp>
      <p:sp>
        <p:nvSpPr>
          <p:cNvPr id="5" name="Tijdelijke aanduiding voor voettekst 4">
            <a:extLst>
              <a:ext uri="{FF2B5EF4-FFF2-40B4-BE49-F238E27FC236}">
                <a16:creationId xmlns:a16="http://schemas.microsoft.com/office/drawing/2014/main" id="{59B84248-0B32-17AB-687E-F911620094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825F4437-2C41-5745-4F4F-782D3EB782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3BE568-A869-463B-8879-CF4994D5F43D}" type="slidenum">
              <a:rPr lang="nl-NL" smtClean="0"/>
              <a:t>‹nr.›</a:t>
            </a:fld>
            <a:endParaRPr lang="nl-NL"/>
          </a:p>
        </p:txBody>
      </p:sp>
    </p:spTree>
    <p:extLst>
      <p:ext uri="{BB962C8B-B14F-4D97-AF65-F5344CB8AC3E}">
        <p14:creationId xmlns:p14="http://schemas.microsoft.com/office/powerpoint/2010/main" val="2072140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mrhollandwest.nl/kennis/juist-gebruik-van-antibiotica/antibiotica-allergie/toolkit-antibiotica-allergi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boerhaavenascholing.nl/medische-nascholing/2025/e-learning-antibiotica-voorschrijven-in-de-eerste-lijn-202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9CD5667-0FE4-27AC-AB0E-C89D95961239}"/>
              </a:ext>
            </a:extLst>
          </p:cNvPr>
          <p:cNvPicPr>
            <a:picLocks noChangeAspect="1"/>
          </p:cNvPicPr>
          <p:nvPr/>
        </p:nvPicPr>
        <p:blipFill>
          <a:blip r:embed="rId2"/>
          <a:stretch>
            <a:fillRect/>
          </a:stretch>
        </p:blipFill>
        <p:spPr>
          <a:xfrm>
            <a:off x="2825705" y="234461"/>
            <a:ext cx="6540581" cy="2267402"/>
          </a:xfrm>
          <a:prstGeom prst="rect">
            <a:avLst/>
          </a:prstGeom>
        </p:spPr>
      </p:pic>
      <p:pic>
        <p:nvPicPr>
          <p:cNvPr id="9" name="Afbeelding 8">
            <a:extLst>
              <a:ext uri="{FF2B5EF4-FFF2-40B4-BE49-F238E27FC236}">
                <a16:creationId xmlns:a16="http://schemas.microsoft.com/office/drawing/2014/main" id="{B3E2A883-1D62-9161-AE5A-D444489239A5}"/>
              </a:ext>
            </a:extLst>
          </p:cNvPr>
          <p:cNvPicPr>
            <a:picLocks noChangeAspect="1"/>
          </p:cNvPicPr>
          <p:nvPr/>
        </p:nvPicPr>
        <p:blipFill>
          <a:blip r:embed="rId3"/>
          <a:stretch>
            <a:fillRect/>
          </a:stretch>
        </p:blipFill>
        <p:spPr>
          <a:xfrm>
            <a:off x="4630465" y="2389647"/>
            <a:ext cx="2931059" cy="2758644"/>
          </a:xfrm>
          <a:prstGeom prst="rect">
            <a:avLst/>
          </a:prstGeom>
        </p:spPr>
      </p:pic>
      <p:pic>
        <p:nvPicPr>
          <p:cNvPr id="2" name="Afbeelding 1">
            <a:extLst>
              <a:ext uri="{FF2B5EF4-FFF2-40B4-BE49-F238E27FC236}">
                <a16:creationId xmlns:a16="http://schemas.microsoft.com/office/drawing/2014/main" id="{2AC66DB3-5997-9B83-A474-31722817E75D}"/>
              </a:ext>
            </a:extLst>
          </p:cNvPr>
          <p:cNvPicPr>
            <a:picLocks noChangeAspect="1"/>
          </p:cNvPicPr>
          <p:nvPr/>
        </p:nvPicPr>
        <p:blipFill>
          <a:blip r:embed="rId4"/>
          <a:stretch>
            <a:fillRect/>
          </a:stretch>
        </p:blipFill>
        <p:spPr>
          <a:xfrm>
            <a:off x="0" y="5685693"/>
            <a:ext cx="1468024" cy="1172308"/>
          </a:xfrm>
          <a:prstGeom prst="rect">
            <a:avLst/>
          </a:prstGeom>
        </p:spPr>
      </p:pic>
      <p:pic>
        <p:nvPicPr>
          <p:cNvPr id="4" name="Afbeelding 3">
            <a:extLst>
              <a:ext uri="{FF2B5EF4-FFF2-40B4-BE49-F238E27FC236}">
                <a16:creationId xmlns:a16="http://schemas.microsoft.com/office/drawing/2014/main" id="{490FEC4B-8448-225D-6AD5-8A6342B53853}"/>
              </a:ext>
            </a:extLst>
          </p:cNvPr>
          <p:cNvPicPr>
            <a:picLocks noChangeAspect="1"/>
          </p:cNvPicPr>
          <p:nvPr/>
        </p:nvPicPr>
        <p:blipFill>
          <a:blip r:embed="rId5"/>
          <a:stretch>
            <a:fillRect/>
          </a:stretch>
        </p:blipFill>
        <p:spPr>
          <a:xfrm>
            <a:off x="9237332" y="5989638"/>
            <a:ext cx="2614838" cy="633901"/>
          </a:xfrm>
          <a:prstGeom prst="rect">
            <a:avLst/>
          </a:prstGeom>
        </p:spPr>
      </p:pic>
      <p:pic>
        <p:nvPicPr>
          <p:cNvPr id="6" name="Afbeelding 5">
            <a:extLst>
              <a:ext uri="{FF2B5EF4-FFF2-40B4-BE49-F238E27FC236}">
                <a16:creationId xmlns:a16="http://schemas.microsoft.com/office/drawing/2014/main" id="{8E21ACD2-50F3-03B0-429C-F3B1E8BE3048}"/>
              </a:ext>
            </a:extLst>
          </p:cNvPr>
          <p:cNvPicPr>
            <a:picLocks noChangeAspect="1"/>
          </p:cNvPicPr>
          <p:nvPr/>
        </p:nvPicPr>
        <p:blipFill>
          <a:blip r:embed="rId6"/>
          <a:stretch>
            <a:fillRect/>
          </a:stretch>
        </p:blipFill>
        <p:spPr>
          <a:xfrm>
            <a:off x="1165782" y="5770059"/>
            <a:ext cx="3319845" cy="785099"/>
          </a:xfrm>
          <a:prstGeom prst="rect">
            <a:avLst/>
          </a:prstGeom>
        </p:spPr>
      </p:pic>
    </p:spTree>
    <p:extLst>
      <p:ext uri="{BB962C8B-B14F-4D97-AF65-F5344CB8AC3E}">
        <p14:creationId xmlns:p14="http://schemas.microsoft.com/office/powerpoint/2010/main" val="110562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7923622-DF46-B246-CBB1-A86980BF8203}"/>
              </a:ext>
            </a:extLst>
          </p:cNvPr>
          <p:cNvSpPr>
            <a:spLocks noGrp="1"/>
          </p:cNvSpPr>
          <p:nvPr>
            <p:ph idx="1"/>
          </p:nvPr>
        </p:nvSpPr>
        <p:spPr>
          <a:xfrm>
            <a:off x="4535424" y="1034583"/>
            <a:ext cx="4355179" cy="5542979"/>
          </a:xfrm>
        </p:spPr>
        <p:txBody>
          <a:bodyPr>
            <a:normAutofit/>
          </a:bodyPr>
          <a:lstStyle/>
          <a:p>
            <a:pPr marL="0" indent="0">
              <a:buNone/>
            </a:pPr>
            <a:r>
              <a:rPr lang="nl-NL" sz="3700" b="1" dirty="0">
                <a:solidFill>
                  <a:srgbClr val="0B417B"/>
                </a:solidFill>
              </a:rPr>
              <a:t>Tools</a:t>
            </a:r>
            <a:r>
              <a:rPr lang="nl-NL" dirty="0">
                <a:solidFill>
                  <a:srgbClr val="0B417B"/>
                </a:solidFill>
              </a:rPr>
              <a:t> gericht op: </a:t>
            </a:r>
          </a:p>
          <a:p>
            <a:r>
              <a:rPr lang="nl-NL" dirty="0">
                <a:solidFill>
                  <a:srgbClr val="0B417B"/>
                </a:solidFill>
              </a:rPr>
              <a:t>Educatie/hulpmiddelen zorgverleners</a:t>
            </a:r>
          </a:p>
          <a:p>
            <a:endParaRPr lang="nl-NL" dirty="0">
              <a:solidFill>
                <a:srgbClr val="0B417B"/>
              </a:solidFill>
            </a:endParaRPr>
          </a:p>
          <a:p>
            <a:r>
              <a:rPr lang="nl-NL" dirty="0">
                <a:solidFill>
                  <a:srgbClr val="0B417B"/>
                </a:solidFill>
              </a:rPr>
              <a:t>Educatie patiënt/ zorgvertegenwoordiger</a:t>
            </a:r>
          </a:p>
          <a:p>
            <a:endParaRPr lang="nl-NL" dirty="0">
              <a:solidFill>
                <a:srgbClr val="0B417B"/>
              </a:solidFill>
            </a:endParaRPr>
          </a:p>
          <a:p>
            <a:r>
              <a:rPr lang="nl-NL" dirty="0">
                <a:solidFill>
                  <a:srgbClr val="0B417B"/>
                </a:solidFill>
              </a:rPr>
              <a:t>Communicatie over registraties</a:t>
            </a:r>
          </a:p>
        </p:txBody>
      </p:sp>
      <p:pic>
        <p:nvPicPr>
          <p:cNvPr id="5" name="Afbeelding 4">
            <a:extLst>
              <a:ext uri="{FF2B5EF4-FFF2-40B4-BE49-F238E27FC236}">
                <a16:creationId xmlns:a16="http://schemas.microsoft.com/office/drawing/2014/main" id="{F7F5B964-F6F1-3936-7B4F-6CF8FD8672AD}"/>
              </a:ext>
            </a:extLst>
          </p:cNvPr>
          <p:cNvPicPr>
            <a:picLocks noChangeAspect="1"/>
          </p:cNvPicPr>
          <p:nvPr/>
        </p:nvPicPr>
        <p:blipFill>
          <a:blip r:embed="rId3"/>
          <a:stretch>
            <a:fillRect/>
          </a:stretch>
        </p:blipFill>
        <p:spPr>
          <a:xfrm>
            <a:off x="430181" y="1034583"/>
            <a:ext cx="3752551" cy="4232362"/>
          </a:xfrm>
          <a:prstGeom prst="rect">
            <a:avLst/>
          </a:prstGeom>
          <a:ln>
            <a:noFill/>
          </a:ln>
          <a:effectLst>
            <a:outerShdw blurRad="190500" algn="tl" rotWithShape="0">
              <a:srgbClr val="000000">
                <a:alpha val="70000"/>
              </a:srgbClr>
            </a:outerShdw>
          </a:effectLst>
        </p:spPr>
      </p:pic>
      <p:sp>
        <p:nvSpPr>
          <p:cNvPr id="6" name="Tijdelijke aanduiding voor inhoud 2">
            <a:extLst>
              <a:ext uri="{FF2B5EF4-FFF2-40B4-BE49-F238E27FC236}">
                <a16:creationId xmlns:a16="http://schemas.microsoft.com/office/drawing/2014/main" id="{8AB7542D-8DBA-3AD5-DA72-C12681615272}"/>
              </a:ext>
            </a:extLst>
          </p:cNvPr>
          <p:cNvSpPr txBox="1">
            <a:spLocks/>
          </p:cNvSpPr>
          <p:nvPr/>
        </p:nvSpPr>
        <p:spPr>
          <a:xfrm>
            <a:off x="5827776" y="1999489"/>
            <a:ext cx="2906268" cy="1597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solidFill>
                <a:schemeClr val="bg1">
                  <a:lumMod val="50000"/>
                </a:schemeClr>
              </a:solidFill>
            </a:endParaRPr>
          </a:p>
        </p:txBody>
      </p:sp>
      <p:sp>
        <p:nvSpPr>
          <p:cNvPr id="7" name="Rechthoek: afgeronde hoeken 6">
            <a:extLst>
              <a:ext uri="{FF2B5EF4-FFF2-40B4-BE49-F238E27FC236}">
                <a16:creationId xmlns:a16="http://schemas.microsoft.com/office/drawing/2014/main" id="{FA86E54A-3A2D-D5FE-00F8-5696AE412128}"/>
              </a:ext>
            </a:extLst>
          </p:cNvPr>
          <p:cNvSpPr/>
          <p:nvPr/>
        </p:nvSpPr>
        <p:spPr>
          <a:xfrm>
            <a:off x="8890603" y="1325893"/>
            <a:ext cx="2743200" cy="1337192"/>
          </a:xfrm>
          <a:prstGeom prst="roundRect">
            <a:avLst/>
          </a:prstGeom>
          <a:solidFill>
            <a:schemeClr val="accent1"/>
          </a:solidFill>
          <a:ln>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t>E-learning</a:t>
            </a:r>
          </a:p>
          <a:p>
            <a:pPr algn="ctr"/>
            <a:r>
              <a:rPr lang="nl-NL" sz="2400" dirty="0"/>
              <a:t>FTO-materiaal</a:t>
            </a:r>
          </a:p>
          <a:p>
            <a:pPr algn="ctr"/>
            <a:r>
              <a:rPr lang="nl-NL" sz="2400" dirty="0"/>
              <a:t>Zakkaartje</a:t>
            </a:r>
          </a:p>
        </p:txBody>
      </p:sp>
      <p:sp>
        <p:nvSpPr>
          <p:cNvPr id="8" name="Rechthoek: afgeronde hoeken 7">
            <a:extLst>
              <a:ext uri="{FF2B5EF4-FFF2-40B4-BE49-F238E27FC236}">
                <a16:creationId xmlns:a16="http://schemas.microsoft.com/office/drawing/2014/main" id="{D41D0CC8-70A3-C85A-D7F5-03D5193A21E5}"/>
              </a:ext>
            </a:extLst>
          </p:cNvPr>
          <p:cNvSpPr/>
          <p:nvPr/>
        </p:nvSpPr>
        <p:spPr>
          <a:xfrm>
            <a:off x="8890603" y="2962222"/>
            <a:ext cx="2743200" cy="1097714"/>
          </a:xfrm>
          <a:prstGeom prst="roundRect">
            <a:avLst/>
          </a:prstGeom>
          <a:solidFill>
            <a:schemeClr val="accent1"/>
          </a:solidFill>
          <a:ln>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err="1"/>
              <a:t>Patiëntenfolder</a:t>
            </a:r>
            <a:endParaRPr lang="nl-NL" sz="2400" dirty="0"/>
          </a:p>
          <a:p>
            <a:pPr algn="ctr"/>
            <a:r>
              <a:rPr lang="nl-NL" sz="2400" dirty="0" err="1"/>
              <a:t>Patiëntenposter</a:t>
            </a:r>
            <a:endParaRPr lang="nl-NL" sz="2400" dirty="0"/>
          </a:p>
        </p:txBody>
      </p:sp>
      <p:sp>
        <p:nvSpPr>
          <p:cNvPr id="9" name="Rechthoek: afgeronde hoeken 8">
            <a:extLst>
              <a:ext uri="{FF2B5EF4-FFF2-40B4-BE49-F238E27FC236}">
                <a16:creationId xmlns:a16="http://schemas.microsoft.com/office/drawing/2014/main" id="{856E104C-8FE2-61EA-83FD-1DB226004FFB}"/>
              </a:ext>
            </a:extLst>
          </p:cNvPr>
          <p:cNvSpPr/>
          <p:nvPr/>
        </p:nvSpPr>
        <p:spPr>
          <a:xfrm>
            <a:off x="8954611" y="4407408"/>
            <a:ext cx="2615184" cy="933556"/>
          </a:xfrm>
          <a:prstGeom prst="roundRect">
            <a:avLst/>
          </a:prstGeom>
          <a:solidFill>
            <a:schemeClr val="accent1"/>
          </a:solidFill>
          <a:ln>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t>Brief na allergie- anamnese</a:t>
            </a:r>
          </a:p>
        </p:txBody>
      </p:sp>
    </p:spTree>
    <p:extLst>
      <p:ext uri="{BB962C8B-B14F-4D97-AF65-F5344CB8AC3E}">
        <p14:creationId xmlns:p14="http://schemas.microsoft.com/office/powerpoint/2010/main" val="275260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720A298-FEB4-B276-1AF6-51F00CDC8D3F}"/>
              </a:ext>
            </a:extLst>
          </p:cNvPr>
          <p:cNvPicPr>
            <a:picLocks noChangeAspect="1"/>
          </p:cNvPicPr>
          <p:nvPr/>
        </p:nvPicPr>
        <p:blipFill>
          <a:blip r:embed="rId3"/>
          <a:stretch>
            <a:fillRect/>
          </a:stretch>
        </p:blipFill>
        <p:spPr>
          <a:xfrm>
            <a:off x="430181" y="1034583"/>
            <a:ext cx="3752551" cy="4232362"/>
          </a:xfrm>
          <a:prstGeom prst="rect">
            <a:avLst/>
          </a:prstGeom>
          <a:ln>
            <a:noFill/>
          </a:ln>
          <a:effectLst>
            <a:outerShdw blurRad="190500" algn="tl" rotWithShape="0">
              <a:srgbClr val="000000">
                <a:alpha val="70000"/>
              </a:srgbClr>
            </a:outerShdw>
          </a:effectLst>
        </p:spPr>
      </p:pic>
      <p:sp>
        <p:nvSpPr>
          <p:cNvPr id="6" name="Tijdelijke aanduiding voor inhoud 2">
            <a:extLst>
              <a:ext uri="{FF2B5EF4-FFF2-40B4-BE49-F238E27FC236}">
                <a16:creationId xmlns:a16="http://schemas.microsoft.com/office/drawing/2014/main" id="{DE0688E3-7051-9CE7-D17A-D20EAA0EC255}"/>
              </a:ext>
            </a:extLst>
          </p:cNvPr>
          <p:cNvSpPr txBox="1">
            <a:spLocks/>
          </p:cNvSpPr>
          <p:nvPr/>
        </p:nvSpPr>
        <p:spPr>
          <a:xfrm>
            <a:off x="4535424" y="1034583"/>
            <a:ext cx="7351776" cy="5542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700" b="1" dirty="0">
                <a:solidFill>
                  <a:srgbClr val="0B417B"/>
                </a:solidFill>
              </a:rPr>
              <a:t>Strategieën</a:t>
            </a:r>
            <a:r>
              <a:rPr lang="nl-NL" sz="3600" b="1" dirty="0">
                <a:solidFill>
                  <a:srgbClr val="0B417B"/>
                </a:solidFill>
              </a:rPr>
              <a:t> </a:t>
            </a:r>
            <a:r>
              <a:rPr lang="nl-NL" dirty="0">
                <a:solidFill>
                  <a:srgbClr val="0B417B"/>
                </a:solidFill>
              </a:rPr>
              <a:t>gericht op: </a:t>
            </a:r>
          </a:p>
          <a:p>
            <a:r>
              <a:rPr lang="nl-NL" dirty="0">
                <a:solidFill>
                  <a:srgbClr val="0B417B"/>
                </a:solidFill>
              </a:rPr>
              <a:t>Kwaliteit van nieuwe allergieregistraties verbeteren</a:t>
            </a:r>
          </a:p>
          <a:p>
            <a:endParaRPr lang="nl-NL" dirty="0">
              <a:solidFill>
                <a:srgbClr val="0B417B"/>
              </a:solidFill>
            </a:endParaRPr>
          </a:p>
          <a:p>
            <a:r>
              <a:rPr lang="nl-NL" dirty="0">
                <a:solidFill>
                  <a:srgbClr val="0B417B"/>
                </a:solidFill>
              </a:rPr>
              <a:t>Kwaliteit van bestaande allergieregistraties verbeteren</a:t>
            </a:r>
          </a:p>
          <a:p>
            <a:endParaRPr lang="nl-NL" dirty="0">
              <a:solidFill>
                <a:srgbClr val="0B417B"/>
              </a:solidFill>
            </a:endParaRPr>
          </a:p>
          <a:p>
            <a:r>
              <a:rPr lang="nl-NL" dirty="0">
                <a:solidFill>
                  <a:srgbClr val="0B417B"/>
                </a:solidFill>
              </a:rPr>
              <a:t>Communicatie over bestaande registraties verbeteren</a:t>
            </a:r>
          </a:p>
          <a:p>
            <a:endParaRPr lang="nl-NL" dirty="0">
              <a:solidFill>
                <a:schemeClr val="accent1"/>
              </a:solidFill>
            </a:endParaRPr>
          </a:p>
        </p:txBody>
      </p:sp>
    </p:spTree>
    <p:extLst>
      <p:ext uri="{BB962C8B-B14F-4D97-AF65-F5344CB8AC3E}">
        <p14:creationId xmlns:p14="http://schemas.microsoft.com/office/powerpoint/2010/main" val="3417905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E7ADD92-90B3-8B3E-D49F-D126D4D77732}"/>
              </a:ext>
            </a:extLst>
          </p:cNvPr>
          <p:cNvPicPr>
            <a:picLocks noChangeAspect="1"/>
          </p:cNvPicPr>
          <p:nvPr/>
        </p:nvPicPr>
        <p:blipFill>
          <a:blip r:embed="rId3"/>
          <a:stretch>
            <a:fillRect/>
          </a:stretch>
        </p:blipFill>
        <p:spPr>
          <a:xfrm>
            <a:off x="1355828" y="581689"/>
            <a:ext cx="9480341" cy="5694621"/>
          </a:xfrm>
          <a:prstGeom prst="rect">
            <a:avLst/>
          </a:prstGeom>
        </p:spPr>
      </p:pic>
    </p:spTree>
    <p:extLst>
      <p:ext uri="{BB962C8B-B14F-4D97-AF65-F5344CB8AC3E}">
        <p14:creationId xmlns:p14="http://schemas.microsoft.com/office/powerpoint/2010/main" val="389243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85E0F1-FCBB-E56E-CA83-197FE8368237}"/>
              </a:ext>
            </a:extLst>
          </p:cNvPr>
          <p:cNvSpPr>
            <a:spLocks noGrp="1"/>
          </p:cNvSpPr>
          <p:nvPr>
            <p:ph type="title"/>
          </p:nvPr>
        </p:nvSpPr>
        <p:spPr/>
        <p:txBody>
          <a:bodyPr/>
          <a:lstStyle/>
          <a:p>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Aan de slag</a:t>
            </a:r>
            <a:endParaRPr lang="nl-NL" dirty="0">
              <a:solidFill>
                <a:srgbClr val="0B417B"/>
              </a:solidFill>
            </a:endParaRPr>
          </a:p>
        </p:txBody>
      </p:sp>
      <p:sp>
        <p:nvSpPr>
          <p:cNvPr id="3" name="Tijdelijke aanduiding voor inhoud 2">
            <a:extLst>
              <a:ext uri="{FF2B5EF4-FFF2-40B4-BE49-F238E27FC236}">
                <a16:creationId xmlns:a16="http://schemas.microsoft.com/office/drawing/2014/main" id="{266C3FEF-4360-3A56-E546-6ACA31AC7350}"/>
              </a:ext>
            </a:extLst>
          </p:cNvPr>
          <p:cNvSpPr>
            <a:spLocks noGrp="1"/>
          </p:cNvSpPr>
          <p:nvPr>
            <p:ph idx="1"/>
          </p:nvPr>
        </p:nvSpPr>
        <p:spPr>
          <a:xfrm>
            <a:off x="990601" y="5424876"/>
            <a:ext cx="10555221" cy="836867"/>
          </a:xfrm>
        </p:spPr>
        <p:txBody>
          <a:bodyPr>
            <a:normAutofit/>
          </a:bodyPr>
          <a:lstStyle/>
          <a:p>
            <a:pPr marL="0" indent="0">
              <a:buNone/>
            </a:pPr>
            <a:r>
              <a:rPr lang="nl-NL" sz="2400" dirty="0">
                <a:solidFill>
                  <a:srgbClr val="0B417B"/>
                </a:solidFill>
              </a:rPr>
              <a:t>Stap 1: Allen vóór </a:t>
            </a:r>
            <a:r>
              <a:rPr lang="nl-NL" sz="2400" i="1" dirty="0">
                <a:solidFill>
                  <a:srgbClr val="0B417B"/>
                </a:solidFill>
              </a:rPr>
              <a:t>[datum invoegen] </a:t>
            </a:r>
            <a:r>
              <a:rPr lang="nl-NL" sz="2400" dirty="0">
                <a:solidFill>
                  <a:srgbClr val="0B417B"/>
                </a:solidFill>
              </a:rPr>
              <a:t>de Toolkit bekijken op de </a:t>
            </a:r>
            <a:r>
              <a:rPr lang="nl-NL" sz="2400" dirty="0">
                <a:solidFill>
                  <a:srgbClr val="0B417B"/>
                </a:solidFill>
                <a:hlinkClick r:id="rId3"/>
              </a:rPr>
              <a:t>website</a:t>
            </a:r>
            <a:r>
              <a:rPr lang="nl-NL" sz="2400" dirty="0">
                <a:solidFill>
                  <a:srgbClr val="0B417B"/>
                </a:solidFill>
              </a:rPr>
              <a:t> van het AMR Zorgnetwerk Holland West </a:t>
            </a:r>
          </a:p>
        </p:txBody>
      </p:sp>
      <p:sp>
        <p:nvSpPr>
          <p:cNvPr id="14" name="Tijdelijke aanduiding voor inhoud 2">
            <a:extLst>
              <a:ext uri="{FF2B5EF4-FFF2-40B4-BE49-F238E27FC236}">
                <a16:creationId xmlns:a16="http://schemas.microsoft.com/office/drawing/2014/main" id="{8CFB1017-E863-9FDF-0DF3-9815DC896953}"/>
              </a:ext>
            </a:extLst>
          </p:cNvPr>
          <p:cNvSpPr txBox="1">
            <a:spLocks/>
          </p:cNvSpPr>
          <p:nvPr/>
        </p:nvSpPr>
        <p:spPr>
          <a:xfrm>
            <a:off x="3651504" y="4058981"/>
            <a:ext cx="7796783" cy="836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400" dirty="0">
                <a:solidFill>
                  <a:srgbClr val="0B417B"/>
                </a:solidFill>
              </a:rPr>
              <a:t>Stap 2: Allen vóór </a:t>
            </a:r>
            <a:r>
              <a:rPr lang="nl-NL" sz="2400" i="1" dirty="0">
                <a:solidFill>
                  <a:srgbClr val="0B417B"/>
                </a:solidFill>
              </a:rPr>
              <a:t>[datum invoegen] </a:t>
            </a:r>
            <a:r>
              <a:rPr lang="nl-NL" sz="2400" dirty="0">
                <a:solidFill>
                  <a:srgbClr val="0B417B"/>
                </a:solidFill>
              </a:rPr>
              <a:t>de gratis, geaccrediteerde </a:t>
            </a:r>
            <a:r>
              <a:rPr lang="nl-NL" sz="2400" dirty="0">
                <a:solidFill>
                  <a:srgbClr val="0B417B"/>
                </a:solidFill>
                <a:hlinkClick r:id="rId4"/>
              </a:rPr>
              <a:t>E-learning</a:t>
            </a:r>
            <a:r>
              <a:rPr lang="nl-NL" sz="2400" dirty="0">
                <a:solidFill>
                  <a:srgbClr val="0B417B"/>
                </a:solidFill>
              </a:rPr>
              <a:t> volgen</a:t>
            </a:r>
          </a:p>
        </p:txBody>
      </p:sp>
      <p:grpSp>
        <p:nvGrpSpPr>
          <p:cNvPr id="18" name="Groep 17">
            <a:extLst>
              <a:ext uri="{FF2B5EF4-FFF2-40B4-BE49-F238E27FC236}">
                <a16:creationId xmlns:a16="http://schemas.microsoft.com/office/drawing/2014/main" id="{70E2BA6B-0AAD-2A12-7D8D-112357FEBA09}"/>
              </a:ext>
            </a:extLst>
          </p:cNvPr>
          <p:cNvGrpSpPr/>
          <p:nvPr/>
        </p:nvGrpSpPr>
        <p:grpSpPr>
          <a:xfrm>
            <a:off x="743713" y="2218944"/>
            <a:ext cx="10704574" cy="4012118"/>
            <a:chOff x="1414272" y="2330955"/>
            <a:chExt cx="10704574" cy="4012118"/>
          </a:xfrm>
        </p:grpSpPr>
        <p:cxnSp>
          <p:nvCxnSpPr>
            <p:cNvPr id="6" name="Rechte verbindingslijn 5">
              <a:extLst>
                <a:ext uri="{FF2B5EF4-FFF2-40B4-BE49-F238E27FC236}">
                  <a16:creationId xmlns:a16="http://schemas.microsoft.com/office/drawing/2014/main" id="{1AADFB2C-4EDF-A75F-77BF-B4FD5216B6FD}"/>
                </a:ext>
              </a:extLst>
            </p:cNvPr>
            <p:cNvCxnSpPr>
              <a:cxnSpLocks/>
            </p:cNvCxnSpPr>
            <p:nvPr/>
          </p:nvCxnSpPr>
          <p:spPr>
            <a:xfrm flipV="1">
              <a:off x="1414272" y="5059680"/>
              <a:ext cx="0" cy="1283393"/>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Rechte verbindingslijn 6">
              <a:extLst>
                <a:ext uri="{FF2B5EF4-FFF2-40B4-BE49-F238E27FC236}">
                  <a16:creationId xmlns:a16="http://schemas.microsoft.com/office/drawing/2014/main" id="{439161EA-FED0-9A83-AA47-F7B7B00E9172}"/>
                </a:ext>
              </a:extLst>
            </p:cNvPr>
            <p:cNvCxnSpPr>
              <a:cxnSpLocks/>
            </p:cNvCxnSpPr>
            <p:nvPr/>
          </p:nvCxnSpPr>
          <p:spPr>
            <a:xfrm flipH="1">
              <a:off x="1414272" y="5059680"/>
              <a:ext cx="26700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Rechte verbindingslijn 10">
              <a:extLst>
                <a:ext uri="{FF2B5EF4-FFF2-40B4-BE49-F238E27FC236}">
                  <a16:creationId xmlns:a16="http://schemas.microsoft.com/office/drawing/2014/main" id="{619C185A-C715-A8F4-E49C-59A21B1C67B0}"/>
                </a:ext>
              </a:extLst>
            </p:cNvPr>
            <p:cNvCxnSpPr>
              <a:cxnSpLocks/>
            </p:cNvCxnSpPr>
            <p:nvPr/>
          </p:nvCxnSpPr>
          <p:spPr>
            <a:xfrm flipV="1">
              <a:off x="4084320" y="3635019"/>
              <a:ext cx="0" cy="14246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Rechte verbindingslijn 12">
              <a:extLst>
                <a:ext uri="{FF2B5EF4-FFF2-40B4-BE49-F238E27FC236}">
                  <a16:creationId xmlns:a16="http://schemas.microsoft.com/office/drawing/2014/main" id="{78A7C116-5893-09C1-EE1D-3C6D74C07D2D}"/>
                </a:ext>
              </a:extLst>
            </p:cNvPr>
            <p:cNvCxnSpPr>
              <a:cxnSpLocks/>
            </p:cNvCxnSpPr>
            <p:nvPr/>
          </p:nvCxnSpPr>
          <p:spPr>
            <a:xfrm flipH="1">
              <a:off x="4084320" y="3635019"/>
              <a:ext cx="26700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Rechte verbindingslijn 14">
              <a:extLst>
                <a:ext uri="{FF2B5EF4-FFF2-40B4-BE49-F238E27FC236}">
                  <a16:creationId xmlns:a16="http://schemas.microsoft.com/office/drawing/2014/main" id="{5E35E94B-E438-7913-DF21-636DE1F31521}"/>
                </a:ext>
              </a:extLst>
            </p:cNvPr>
            <p:cNvCxnSpPr>
              <a:cxnSpLocks/>
            </p:cNvCxnSpPr>
            <p:nvPr/>
          </p:nvCxnSpPr>
          <p:spPr>
            <a:xfrm flipV="1">
              <a:off x="6754368" y="2330955"/>
              <a:ext cx="0" cy="131349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Rechte verbindingslijn 15">
              <a:extLst>
                <a:ext uri="{FF2B5EF4-FFF2-40B4-BE49-F238E27FC236}">
                  <a16:creationId xmlns:a16="http://schemas.microsoft.com/office/drawing/2014/main" id="{2C964D53-6CEA-6339-3B75-3FF1A0D302D8}"/>
                </a:ext>
              </a:extLst>
            </p:cNvPr>
            <p:cNvCxnSpPr>
              <a:cxnSpLocks/>
            </p:cNvCxnSpPr>
            <p:nvPr/>
          </p:nvCxnSpPr>
          <p:spPr>
            <a:xfrm flipH="1">
              <a:off x="6754368" y="2331720"/>
              <a:ext cx="5364478"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7" name="Tijdelijke aanduiding voor inhoud 2">
            <a:extLst>
              <a:ext uri="{FF2B5EF4-FFF2-40B4-BE49-F238E27FC236}">
                <a16:creationId xmlns:a16="http://schemas.microsoft.com/office/drawing/2014/main" id="{CFDAC6BD-0150-F1DE-273C-5CACAA360D78}"/>
              </a:ext>
            </a:extLst>
          </p:cNvPr>
          <p:cNvSpPr txBox="1">
            <a:spLocks/>
          </p:cNvSpPr>
          <p:nvPr/>
        </p:nvSpPr>
        <p:spPr>
          <a:xfrm>
            <a:off x="6400800" y="2472311"/>
            <a:ext cx="5047487" cy="10601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400" dirty="0">
                <a:solidFill>
                  <a:srgbClr val="0B417B"/>
                </a:solidFill>
              </a:rPr>
              <a:t>Stap 3: In vergadering op </a:t>
            </a:r>
            <a:r>
              <a:rPr lang="nl-NL" sz="2400" i="1" dirty="0">
                <a:solidFill>
                  <a:srgbClr val="0B417B"/>
                </a:solidFill>
              </a:rPr>
              <a:t>[datum invoegen] </a:t>
            </a:r>
            <a:r>
              <a:rPr lang="nl-NL" sz="2400" dirty="0">
                <a:solidFill>
                  <a:srgbClr val="0B417B"/>
                </a:solidFill>
              </a:rPr>
              <a:t>vervolgstappen afspreken o.b.v. menukaart Toolkit</a:t>
            </a:r>
          </a:p>
        </p:txBody>
      </p:sp>
    </p:spTree>
    <p:extLst>
      <p:ext uri="{BB962C8B-B14F-4D97-AF65-F5344CB8AC3E}">
        <p14:creationId xmlns:p14="http://schemas.microsoft.com/office/powerpoint/2010/main" val="18647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6BD5C-CC9E-66F0-54F7-949EFF8F65E2}"/>
              </a:ext>
            </a:extLst>
          </p:cNvPr>
          <p:cNvSpPr>
            <a:spLocks noGrp="1"/>
          </p:cNvSpPr>
          <p:nvPr>
            <p:ph type="title"/>
          </p:nvPr>
        </p:nvSpPr>
        <p:spPr/>
        <p:txBody>
          <a:bodyPr/>
          <a:lstStyle/>
          <a:p>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Aanleiding</a:t>
            </a:r>
          </a:p>
        </p:txBody>
      </p:sp>
      <p:sp>
        <p:nvSpPr>
          <p:cNvPr id="3" name="Tijdelijke aanduiding voor inhoud 2">
            <a:extLst>
              <a:ext uri="{FF2B5EF4-FFF2-40B4-BE49-F238E27FC236}">
                <a16:creationId xmlns:a16="http://schemas.microsoft.com/office/drawing/2014/main" id="{C0513B82-D6B6-8719-A5A5-9ECE20BF0779}"/>
              </a:ext>
            </a:extLst>
          </p:cNvPr>
          <p:cNvSpPr>
            <a:spLocks noGrp="1"/>
          </p:cNvSpPr>
          <p:nvPr>
            <p:ph idx="1"/>
          </p:nvPr>
        </p:nvSpPr>
        <p:spPr>
          <a:xfrm>
            <a:off x="838200" y="5167311"/>
            <a:ext cx="10515600" cy="1325564"/>
          </a:xfrm>
        </p:spPr>
        <p:txBody>
          <a:bodyPr/>
          <a:lstStyle/>
          <a:p>
            <a:pPr marL="0" indent="0" algn="ctr">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90% van de antibiotica-allergieregistraties blijkt </a:t>
            </a:r>
            <a:r>
              <a:rPr lang="nl-NL" b="1" dirty="0">
                <a:solidFill>
                  <a:srgbClr val="0B417B"/>
                </a:solidFill>
                <a:latin typeface="Calibri" panose="020F0502020204030204" pitchFamily="34" charset="0"/>
                <a:ea typeface="Calibri" panose="020F0502020204030204" pitchFamily="34" charset="0"/>
                <a:cs typeface="Calibri" panose="020F0502020204030204" pitchFamily="34" charset="0"/>
              </a:rPr>
              <a:t>onjuist</a:t>
            </a:r>
          </a:p>
        </p:txBody>
      </p:sp>
      <p:grpSp>
        <p:nvGrpSpPr>
          <p:cNvPr id="8" name="Groep 7">
            <a:extLst>
              <a:ext uri="{FF2B5EF4-FFF2-40B4-BE49-F238E27FC236}">
                <a16:creationId xmlns:a16="http://schemas.microsoft.com/office/drawing/2014/main" id="{4AEB6762-65DD-5EB6-DA7B-2A3222761012}"/>
              </a:ext>
            </a:extLst>
          </p:cNvPr>
          <p:cNvGrpSpPr/>
          <p:nvPr/>
        </p:nvGrpSpPr>
        <p:grpSpPr>
          <a:xfrm>
            <a:off x="1722804" y="2219156"/>
            <a:ext cx="8459380" cy="2419688"/>
            <a:chOff x="1442388" y="2219156"/>
            <a:chExt cx="8459380" cy="2419688"/>
          </a:xfrm>
        </p:grpSpPr>
        <p:pic>
          <p:nvPicPr>
            <p:cNvPr id="5" name="Afbeelding 4">
              <a:extLst>
                <a:ext uri="{FF2B5EF4-FFF2-40B4-BE49-F238E27FC236}">
                  <a16:creationId xmlns:a16="http://schemas.microsoft.com/office/drawing/2014/main" id="{4465B3B4-F333-8933-90D3-ECACBB443F24}"/>
                </a:ext>
              </a:extLst>
            </p:cNvPr>
            <p:cNvPicPr>
              <a:picLocks noChangeAspect="1"/>
            </p:cNvPicPr>
            <p:nvPr/>
          </p:nvPicPr>
          <p:blipFill>
            <a:blip r:embed="rId3"/>
            <a:stretch>
              <a:fillRect/>
            </a:stretch>
          </p:blipFill>
          <p:spPr>
            <a:xfrm>
              <a:off x="2290231" y="2219156"/>
              <a:ext cx="7611537" cy="2419688"/>
            </a:xfrm>
            <a:prstGeom prst="rect">
              <a:avLst/>
            </a:prstGeom>
          </p:spPr>
        </p:pic>
        <p:pic>
          <p:nvPicPr>
            <p:cNvPr id="7" name="Afbeelding 6">
              <a:extLst>
                <a:ext uri="{FF2B5EF4-FFF2-40B4-BE49-F238E27FC236}">
                  <a16:creationId xmlns:a16="http://schemas.microsoft.com/office/drawing/2014/main" id="{61DEC656-1590-00C7-A0CF-2313630B9E33}"/>
                </a:ext>
              </a:extLst>
            </p:cNvPr>
            <p:cNvPicPr>
              <a:picLocks noChangeAspect="1"/>
            </p:cNvPicPr>
            <p:nvPr/>
          </p:nvPicPr>
          <p:blipFill>
            <a:blip r:embed="rId4"/>
            <a:stretch>
              <a:fillRect/>
            </a:stretch>
          </p:blipFill>
          <p:spPr>
            <a:xfrm>
              <a:off x="1442388" y="2276314"/>
              <a:ext cx="847843" cy="2362530"/>
            </a:xfrm>
            <a:prstGeom prst="rect">
              <a:avLst/>
            </a:prstGeom>
          </p:spPr>
        </p:pic>
      </p:grpSp>
    </p:spTree>
    <p:extLst>
      <p:ext uri="{BB962C8B-B14F-4D97-AF65-F5344CB8AC3E}">
        <p14:creationId xmlns:p14="http://schemas.microsoft.com/office/powerpoint/2010/main" val="1957891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vak 17">
            <a:extLst>
              <a:ext uri="{FF2B5EF4-FFF2-40B4-BE49-F238E27FC236}">
                <a16:creationId xmlns:a16="http://schemas.microsoft.com/office/drawing/2014/main" id="{4B312FF0-8687-A066-15D9-C0F5AB8687D3}"/>
              </a:ext>
            </a:extLst>
          </p:cNvPr>
          <p:cNvSpPr txBox="1"/>
          <p:nvPr/>
        </p:nvSpPr>
        <p:spPr>
          <a:xfrm>
            <a:off x="280416" y="1728867"/>
            <a:ext cx="7766304" cy="2256857"/>
          </a:xfrm>
          <a:prstGeom prst="rect">
            <a:avLst/>
          </a:prstGeom>
          <a:noFill/>
          <a:ln>
            <a:solidFill>
              <a:schemeClr val="bg1">
                <a:lumMod val="75000"/>
              </a:schemeClr>
            </a:solidFill>
          </a:ln>
        </p:spPr>
        <p:txBody>
          <a:bodyPr wrap="square" rtlCol="0">
            <a:spAutoFit/>
          </a:bodyPr>
          <a:lstStyle/>
          <a:p>
            <a:endParaRPr lang="nl-NL" dirty="0"/>
          </a:p>
        </p:txBody>
      </p:sp>
      <p:sp>
        <p:nvSpPr>
          <p:cNvPr id="19" name="Tekstvak 18">
            <a:extLst>
              <a:ext uri="{FF2B5EF4-FFF2-40B4-BE49-F238E27FC236}">
                <a16:creationId xmlns:a16="http://schemas.microsoft.com/office/drawing/2014/main" id="{46C17E32-B8A4-B7CD-4DA4-BAECE1130F9C}"/>
              </a:ext>
            </a:extLst>
          </p:cNvPr>
          <p:cNvSpPr txBox="1"/>
          <p:nvPr/>
        </p:nvSpPr>
        <p:spPr>
          <a:xfrm>
            <a:off x="4437888" y="4310067"/>
            <a:ext cx="7431024" cy="2256857"/>
          </a:xfrm>
          <a:prstGeom prst="rect">
            <a:avLst/>
          </a:prstGeom>
          <a:noFill/>
          <a:ln>
            <a:solidFill>
              <a:schemeClr val="bg1">
                <a:lumMod val="75000"/>
              </a:schemeClr>
            </a:solidFill>
          </a:ln>
        </p:spPr>
        <p:txBody>
          <a:bodyPr wrap="square" rtlCol="0">
            <a:spAutoFit/>
          </a:bodyPr>
          <a:lstStyle/>
          <a:p>
            <a:endParaRPr lang="nl-NL" dirty="0"/>
          </a:p>
        </p:txBody>
      </p:sp>
      <p:sp>
        <p:nvSpPr>
          <p:cNvPr id="2" name="Titel 1">
            <a:extLst>
              <a:ext uri="{FF2B5EF4-FFF2-40B4-BE49-F238E27FC236}">
                <a16:creationId xmlns:a16="http://schemas.microsoft.com/office/drawing/2014/main" id="{C8B6B312-269D-F048-218F-A48E00EC96B3}"/>
              </a:ext>
            </a:extLst>
          </p:cNvPr>
          <p:cNvSpPr>
            <a:spLocks noGrp="1"/>
          </p:cNvSpPr>
          <p:nvPr>
            <p:ph type="title"/>
          </p:nvPr>
        </p:nvSpPr>
        <p:spPr/>
        <p:txBody>
          <a:bodyPr/>
          <a:lstStyle/>
          <a:p>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Impact (onjuiste) allergieregistratie</a:t>
            </a:r>
          </a:p>
        </p:txBody>
      </p:sp>
      <p:sp>
        <p:nvSpPr>
          <p:cNvPr id="3" name="Tijdelijke aanduiding voor inhoud 2">
            <a:extLst>
              <a:ext uri="{FF2B5EF4-FFF2-40B4-BE49-F238E27FC236}">
                <a16:creationId xmlns:a16="http://schemas.microsoft.com/office/drawing/2014/main" id="{23C224DC-9061-846A-0ABF-B3A2898FF23B}"/>
              </a:ext>
            </a:extLst>
          </p:cNvPr>
          <p:cNvSpPr>
            <a:spLocks noGrp="1"/>
          </p:cNvSpPr>
          <p:nvPr>
            <p:ph idx="1"/>
          </p:nvPr>
        </p:nvSpPr>
        <p:spPr>
          <a:xfrm>
            <a:off x="2380255" y="1819389"/>
            <a:ext cx="5547360" cy="2075815"/>
          </a:xfrm>
        </p:spPr>
        <p:txBody>
          <a:bodyPr/>
          <a:lstStyle/>
          <a:p>
            <a:pPr marL="0" indent="0">
              <a:buNone/>
            </a:pPr>
            <a:r>
              <a:rPr lang="nl-NL" b="1" dirty="0">
                <a:solidFill>
                  <a:srgbClr val="0B417B"/>
                </a:solidFill>
                <a:latin typeface="Calibri" panose="020F0502020204030204" pitchFamily="34" charset="0"/>
                <a:ea typeface="Calibri" panose="020F0502020204030204" pitchFamily="34" charset="0"/>
                <a:cs typeface="Calibri" panose="020F0502020204030204" pitchFamily="34" charset="0"/>
              </a:rPr>
              <a:t>Patiënt </a:t>
            </a:r>
          </a:p>
          <a:p>
            <a:pPr marL="0" inden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Minder effectieve antibiotica-opties</a:t>
            </a:r>
          </a:p>
          <a:p>
            <a:pPr marL="0" inden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Meer toxiciteit</a:t>
            </a:r>
          </a:p>
          <a:p>
            <a:pPr marL="0" inden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Meer </a:t>
            </a:r>
            <a:r>
              <a:rPr lang="nl-NL" dirty="0" err="1">
                <a:solidFill>
                  <a:srgbClr val="0B417B"/>
                </a:solidFill>
                <a:latin typeface="Calibri" panose="020F0502020204030204" pitchFamily="34" charset="0"/>
                <a:ea typeface="Calibri" panose="020F0502020204030204" pitchFamily="34" charset="0"/>
                <a:cs typeface="Calibri" panose="020F0502020204030204" pitchFamily="34" charset="0"/>
              </a:rPr>
              <a:t>clostridioides</a:t>
            </a: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-infecties </a:t>
            </a:r>
          </a:p>
          <a:p>
            <a:pPr marL="0" indent="0">
              <a:buNone/>
            </a:pPr>
            <a:endParaRPr lang="nl-NL"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AutoShape 6" descr="A simple, minimalist icon of an older man with gray hair, designed in a flat style with soft, neutral colors. The icon should match the same style as the previously generated minimalist icon of a woman, with no facial details, clean lines, and a modern design suitable for use in apps or presentations.">
            <a:extLst>
              <a:ext uri="{FF2B5EF4-FFF2-40B4-BE49-F238E27FC236}">
                <a16:creationId xmlns:a16="http://schemas.microsoft.com/office/drawing/2014/main" id="{BD5D4635-63DE-7BF5-A3F9-5A7FD85871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a:extLst>
              <a:ext uri="{FF2B5EF4-FFF2-40B4-BE49-F238E27FC236}">
                <a16:creationId xmlns:a16="http://schemas.microsoft.com/office/drawing/2014/main" id="{CBCE73CD-2CA9-BE86-5398-3C3B4A4F30E8}"/>
              </a:ext>
            </a:extLst>
          </p:cNvPr>
          <p:cNvPicPr>
            <a:picLocks noChangeAspect="1"/>
          </p:cNvPicPr>
          <p:nvPr/>
        </p:nvPicPr>
        <p:blipFill>
          <a:blip r:embed="rId3"/>
          <a:srcRect l="11272" r="10769"/>
          <a:stretch/>
        </p:blipFill>
        <p:spPr>
          <a:xfrm>
            <a:off x="554808" y="1939483"/>
            <a:ext cx="1517832" cy="18356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ijdelijke aanduiding voor inhoud 2">
            <a:extLst>
              <a:ext uri="{FF2B5EF4-FFF2-40B4-BE49-F238E27FC236}">
                <a16:creationId xmlns:a16="http://schemas.microsoft.com/office/drawing/2014/main" id="{43946D44-EDC0-EF4A-8F12-7281AF06BAAA}"/>
              </a:ext>
            </a:extLst>
          </p:cNvPr>
          <p:cNvSpPr txBox="1">
            <a:spLocks/>
          </p:cNvSpPr>
          <p:nvPr/>
        </p:nvSpPr>
        <p:spPr>
          <a:xfrm>
            <a:off x="4806520" y="4456951"/>
            <a:ext cx="5547360" cy="2075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b="1" dirty="0">
                <a:solidFill>
                  <a:srgbClr val="0B417B"/>
                </a:solidFill>
                <a:latin typeface="Calibri" panose="020F0502020204030204" pitchFamily="34" charset="0"/>
                <a:ea typeface="Calibri" panose="020F0502020204030204" pitchFamily="34" charset="0"/>
                <a:cs typeface="Calibri" panose="020F0502020204030204" pitchFamily="34" charset="0"/>
              </a:rPr>
              <a:t>Maatschappij</a:t>
            </a:r>
          </a:p>
          <a:p>
            <a:pPr marL="0" indent="0">
              <a:buFont typeface="Arial" panose="020B0604020202020204" pitchFamily="34" charse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Antibioticaresistentie</a:t>
            </a:r>
          </a:p>
          <a:p>
            <a:pPr marL="0" indent="0">
              <a:buFont typeface="Arial" panose="020B0604020202020204" pitchFamily="34" charse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Hogere kosten</a:t>
            </a:r>
          </a:p>
          <a:p>
            <a:pPr marL="0" indent="0">
              <a:buFont typeface="Arial" panose="020B0604020202020204" pitchFamily="34" charse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Langere ziekenhuisopnames</a:t>
            </a:r>
          </a:p>
          <a:p>
            <a:pPr marL="0" indent="0">
              <a:buFont typeface="Arial" panose="020B0604020202020204" pitchFamily="34" charset="0"/>
              <a:buNone/>
            </a:pPr>
            <a:endParaRPr lang="nl-NL"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7" name="Groep 16">
            <a:extLst>
              <a:ext uri="{FF2B5EF4-FFF2-40B4-BE49-F238E27FC236}">
                <a16:creationId xmlns:a16="http://schemas.microsoft.com/office/drawing/2014/main" id="{9B406349-CD3B-F523-57BB-483D7C2689CB}"/>
              </a:ext>
            </a:extLst>
          </p:cNvPr>
          <p:cNvGrpSpPr/>
          <p:nvPr/>
        </p:nvGrpSpPr>
        <p:grpSpPr>
          <a:xfrm>
            <a:off x="9279636" y="4400587"/>
            <a:ext cx="2185416" cy="2075815"/>
            <a:chOff x="9197905" y="3429000"/>
            <a:chExt cx="2994095" cy="2986434"/>
          </a:xfrm>
        </p:grpSpPr>
        <p:pic>
          <p:nvPicPr>
            <p:cNvPr id="12" name="Afbeelding 11">
              <a:extLst>
                <a:ext uri="{FF2B5EF4-FFF2-40B4-BE49-F238E27FC236}">
                  <a16:creationId xmlns:a16="http://schemas.microsoft.com/office/drawing/2014/main" id="{8984BD98-A5F6-CFE3-66F2-E441CC0C610C}"/>
                </a:ext>
              </a:extLst>
            </p:cNvPr>
            <p:cNvPicPr>
              <a:picLocks noChangeAspect="1"/>
            </p:cNvPicPr>
            <p:nvPr/>
          </p:nvPicPr>
          <p:blipFill>
            <a:blip r:embed="rId4"/>
            <a:stretch>
              <a:fillRect/>
            </a:stretch>
          </p:blipFill>
          <p:spPr>
            <a:xfrm>
              <a:off x="10999846" y="5062728"/>
              <a:ext cx="1192154" cy="1323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Afbeelding 13">
              <a:extLst>
                <a:ext uri="{FF2B5EF4-FFF2-40B4-BE49-F238E27FC236}">
                  <a16:creationId xmlns:a16="http://schemas.microsoft.com/office/drawing/2014/main" id="{77F39603-396A-5F05-F235-7EE1B911A67D}"/>
                </a:ext>
              </a:extLst>
            </p:cNvPr>
            <p:cNvPicPr>
              <a:picLocks noChangeAspect="1"/>
            </p:cNvPicPr>
            <p:nvPr/>
          </p:nvPicPr>
          <p:blipFill>
            <a:blip r:embed="rId5"/>
            <a:stretch>
              <a:fillRect/>
            </a:stretch>
          </p:blipFill>
          <p:spPr>
            <a:xfrm>
              <a:off x="10339467" y="4011168"/>
              <a:ext cx="1185254" cy="1323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Afbeelding 14">
              <a:extLst>
                <a:ext uri="{FF2B5EF4-FFF2-40B4-BE49-F238E27FC236}">
                  <a16:creationId xmlns:a16="http://schemas.microsoft.com/office/drawing/2014/main" id="{B6904B73-6909-FB74-F1F2-F441DE40E13B}"/>
                </a:ext>
              </a:extLst>
            </p:cNvPr>
            <p:cNvPicPr>
              <a:picLocks noChangeAspect="1"/>
            </p:cNvPicPr>
            <p:nvPr/>
          </p:nvPicPr>
          <p:blipFill>
            <a:blip r:embed="rId6"/>
            <a:stretch>
              <a:fillRect/>
            </a:stretch>
          </p:blipFill>
          <p:spPr>
            <a:xfrm>
              <a:off x="9378076" y="5073098"/>
              <a:ext cx="1185254" cy="1342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Afbeelding 15">
              <a:extLst>
                <a:ext uri="{FF2B5EF4-FFF2-40B4-BE49-F238E27FC236}">
                  <a16:creationId xmlns:a16="http://schemas.microsoft.com/office/drawing/2014/main" id="{AEF3AAED-174B-C0F6-652A-973FD9CFB42E}"/>
                </a:ext>
              </a:extLst>
            </p:cNvPr>
            <p:cNvPicPr>
              <a:picLocks noChangeAspect="1"/>
            </p:cNvPicPr>
            <p:nvPr/>
          </p:nvPicPr>
          <p:blipFill>
            <a:blip r:embed="rId7"/>
            <a:stretch>
              <a:fillRect/>
            </a:stretch>
          </p:blipFill>
          <p:spPr>
            <a:xfrm>
              <a:off x="9197905" y="3429000"/>
              <a:ext cx="1229642" cy="1370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117758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06390-E7AC-3A76-87D1-3A9F1E1DAA26}"/>
              </a:ext>
            </a:extLst>
          </p:cNvPr>
          <p:cNvSpPr>
            <a:spLocks noGrp="1"/>
          </p:cNvSpPr>
          <p:nvPr>
            <p:ph type="title"/>
          </p:nvPr>
        </p:nvSpPr>
        <p:spPr/>
        <p:txBody>
          <a:bodyPr/>
          <a:lstStyle/>
          <a:p>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Individuele afweging</a:t>
            </a:r>
          </a:p>
        </p:txBody>
      </p:sp>
      <p:pic>
        <p:nvPicPr>
          <p:cNvPr id="4" name="Tijdelijke aanduiding voor inhoud 3" descr="Scales of justice">
            <a:extLst>
              <a:ext uri="{FF2B5EF4-FFF2-40B4-BE49-F238E27FC236}">
                <a16:creationId xmlns:a16="http://schemas.microsoft.com/office/drawing/2014/main" id="{8B5AFB22-F2BC-97A9-A6E0-7EA232877E94}"/>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81865" y="2336656"/>
            <a:ext cx="2769902" cy="2769902"/>
          </a:xfrm>
          <a:prstGeom prst="rect">
            <a:avLst/>
          </a:prstGeom>
        </p:spPr>
      </p:pic>
      <p:sp>
        <p:nvSpPr>
          <p:cNvPr id="6" name="Tijdelijke aanduiding voor inhoud 2">
            <a:extLst>
              <a:ext uri="{FF2B5EF4-FFF2-40B4-BE49-F238E27FC236}">
                <a16:creationId xmlns:a16="http://schemas.microsoft.com/office/drawing/2014/main" id="{65D02177-A485-E954-1EDF-0D07BD848EC5}"/>
              </a:ext>
            </a:extLst>
          </p:cNvPr>
          <p:cNvSpPr txBox="1">
            <a:spLocks/>
          </p:cNvSpPr>
          <p:nvPr/>
        </p:nvSpPr>
        <p:spPr>
          <a:xfrm>
            <a:off x="456041" y="2817812"/>
            <a:ext cx="3925824" cy="2075815"/>
          </a:xfrm>
          <a:prstGeom prst="rect">
            <a:avLst/>
          </a:prstGeom>
          <a:l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b="1" dirty="0">
                <a:solidFill>
                  <a:srgbClr val="0B417B"/>
                </a:solidFill>
                <a:latin typeface="Calibri" panose="020F0502020204030204" pitchFamily="34" charset="0"/>
                <a:ea typeface="Calibri" panose="020F0502020204030204" pitchFamily="34" charset="0"/>
                <a:cs typeface="Calibri" panose="020F0502020204030204" pitchFamily="34" charset="0"/>
              </a:rPr>
              <a:t>Nadelen tweede keus</a:t>
            </a:r>
          </a:p>
          <a:p>
            <a:pPr marL="0" indent="0" algn="ctr">
              <a:buFont typeface="Arial" panose="020B0604020202020204" pitchFamily="34" charse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mindere effectiviteit</a:t>
            </a:r>
          </a:p>
          <a:p>
            <a:pPr marL="0" indent="0" algn="ctr">
              <a:buFont typeface="Arial" panose="020B0604020202020204" pitchFamily="34" charse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toxiciteit</a:t>
            </a:r>
          </a:p>
          <a:p>
            <a:pPr marL="0" indent="0" algn="ctr">
              <a:buFont typeface="Arial" panose="020B0604020202020204" pitchFamily="34" charse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toedieningsweg</a:t>
            </a:r>
          </a:p>
        </p:txBody>
      </p:sp>
      <p:sp>
        <p:nvSpPr>
          <p:cNvPr id="7" name="Tijdelijke aanduiding voor inhoud 2">
            <a:extLst>
              <a:ext uri="{FF2B5EF4-FFF2-40B4-BE49-F238E27FC236}">
                <a16:creationId xmlns:a16="http://schemas.microsoft.com/office/drawing/2014/main" id="{E56DC326-809C-4AEE-F4DC-412A62587104}"/>
              </a:ext>
            </a:extLst>
          </p:cNvPr>
          <p:cNvSpPr txBox="1">
            <a:spLocks/>
          </p:cNvSpPr>
          <p:nvPr/>
        </p:nvSpPr>
        <p:spPr>
          <a:xfrm>
            <a:off x="7278623" y="2817812"/>
            <a:ext cx="4215151" cy="2075815"/>
          </a:xfrm>
          <a:prstGeom prst="rect">
            <a:avLst/>
          </a:prstGeom>
          <a:l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NL" b="1" dirty="0">
                <a:solidFill>
                  <a:srgbClr val="0B417B"/>
                </a:solidFill>
                <a:latin typeface="Calibri" panose="020F0502020204030204" pitchFamily="34" charset="0"/>
                <a:ea typeface="Calibri" panose="020F0502020204030204" pitchFamily="34" charset="0"/>
                <a:cs typeface="Calibri" panose="020F0502020204030204" pitchFamily="34" charset="0"/>
              </a:rPr>
              <a:t>Risico eerste keus</a:t>
            </a:r>
          </a:p>
          <a:p>
            <a:pPr marL="0" indent="0" algn="ctr">
              <a:buFont typeface="Arial" panose="020B0604020202020204" pitchFamily="34" charse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risico allergische reactie</a:t>
            </a:r>
          </a:p>
          <a:p>
            <a:pPr marL="0" indent="0" algn="ctr">
              <a:buFont typeface="Arial" panose="020B0604020202020204" pitchFamily="34" charse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risico </a:t>
            </a:r>
            <a:r>
              <a:rPr lang="nl-NL" u="sng" dirty="0">
                <a:solidFill>
                  <a:srgbClr val="0B417B"/>
                </a:solidFill>
                <a:latin typeface="Calibri" panose="020F0502020204030204" pitchFamily="34" charset="0"/>
                <a:ea typeface="Calibri" panose="020F0502020204030204" pitchFamily="34" charset="0"/>
                <a:cs typeface="Calibri" panose="020F0502020204030204" pitchFamily="34" charset="0"/>
              </a:rPr>
              <a:t>ernstige</a:t>
            </a: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 allergische </a:t>
            </a:r>
          </a:p>
          <a:p>
            <a:pPr marL="0" indent="0" algn="ctr">
              <a:buFont typeface="Arial" panose="020B0604020202020204" pitchFamily="34" charse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reactie</a:t>
            </a:r>
          </a:p>
        </p:txBody>
      </p:sp>
    </p:spTree>
    <p:extLst>
      <p:ext uri="{BB962C8B-B14F-4D97-AF65-F5344CB8AC3E}">
        <p14:creationId xmlns:p14="http://schemas.microsoft.com/office/powerpoint/2010/main" val="695453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AF90A-E58B-0F3F-8162-46C3DAACF1D0}"/>
              </a:ext>
            </a:extLst>
          </p:cNvPr>
          <p:cNvSpPr>
            <a:spLocks noGrp="1"/>
          </p:cNvSpPr>
          <p:nvPr>
            <p:ph type="title"/>
          </p:nvPr>
        </p:nvSpPr>
        <p:spPr/>
        <p:txBody>
          <a:bodyPr/>
          <a:lstStyle/>
          <a:p>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Wat moeten we weten? </a:t>
            </a:r>
          </a:p>
        </p:txBody>
      </p:sp>
      <p:sp>
        <p:nvSpPr>
          <p:cNvPr id="3" name="Tijdelijke aanduiding voor inhoud 2">
            <a:extLst>
              <a:ext uri="{FF2B5EF4-FFF2-40B4-BE49-F238E27FC236}">
                <a16:creationId xmlns:a16="http://schemas.microsoft.com/office/drawing/2014/main" id="{4A872A3D-5778-1CEA-AD88-67B78688433F}"/>
              </a:ext>
            </a:extLst>
          </p:cNvPr>
          <p:cNvSpPr>
            <a:spLocks noGrp="1"/>
          </p:cNvSpPr>
          <p:nvPr>
            <p:ph idx="1"/>
          </p:nvPr>
        </p:nvSpPr>
        <p:spPr/>
        <p:txBody>
          <a:bodyPr>
            <a:normAutofit/>
          </a:bodyPr>
          <a:lstStyle/>
          <a:p>
            <a:pPr marL="0" indent="0">
              <a:buNone/>
            </a:pPr>
            <a:endParaRPr lang="nl-NL" dirty="0">
              <a:solidFill>
                <a:srgbClr val="0B417B"/>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Allergische reactie? </a:t>
            </a:r>
          </a:p>
          <a:p>
            <a:pPr marL="0" indent="0">
              <a:buNone/>
            </a:pPr>
            <a:endParaRPr lang="nl-NL" dirty="0">
              <a:solidFill>
                <a:srgbClr val="0B417B"/>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Zo ja: </a:t>
            </a:r>
          </a:p>
          <a:p>
            <a:pPr marL="0" inden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 Type reactie: Vertraagd of acuut</a:t>
            </a:r>
          </a:p>
          <a:p>
            <a:pPr marL="0" inden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 Ernst: Mild of ernstig</a:t>
            </a:r>
          </a:p>
          <a:p>
            <a:pPr marL="0" inden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 Wanneer: &gt; 1 jaar geleden, &gt; 5 jaar geleden</a:t>
            </a:r>
          </a:p>
        </p:txBody>
      </p:sp>
    </p:spTree>
    <p:extLst>
      <p:ext uri="{BB962C8B-B14F-4D97-AF65-F5344CB8AC3E}">
        <p14:creationId xmlns:p14="http://schemas.microsoft.com/office/powerpoint/2010/main" val="4266474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B7CCAF0-91FA-F2C9-CD7A-9327D25123C0}"/>
              </a:ext>
            </a:extLst>
          </p:cNvPr>
          <p:cNvPicPr>
            <a:picLocks noChangeAspect="1"/>
          </p:cNvPicPr>
          <p:nvPr/>
        </p:nvPicPr>
        <p:blipFill>
          <a:blip r:embed="rId3"/>
          <a:stretch>
            <a:fillRect/>
          </a:stretch>
        </p:blipFill>
        <p:spPr>
          <a:xfrm>
            <a:off x="3385983" y="0"/>
            <a:ext cx="5420033" cy="6858000"/>
          </a:xfrm>
          <a:prstGeom prst="rect">
            <a:avLst/>
          </a:prstGeom>
        </p:spPr>
      </p:pic>
    </p:spTree>
    <p:extLst>
      <p:ext uri="{BB962C8B-B14F-4D97-AF65-F5344CB8AC3E}">
        <p14:creationId xmlns:p14="http://schemas.microsoft.com/office/powerpoint/2010/main" val="362199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367A-BA86-C122-B0BD-657A307D40B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FFC6AB4-27FE-9A51-6B6D-788C510BC744}"/>
              </a:ext>
            </a:extLst>
          </p:cNvPr>
          <p:cNvSpPr>
            <a:spLocks noGrp="1"/>
          </p:cNvSpPr>
          <p:nvPr>
            <p:ph type="title"/>
          </p:nvPr>
        </p:nvSpPr>
        <p:spPr/>
        <p:txBody>
          <a:bodyPr/>
          <a:lstStyle/>
          <a:p>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Beschikbare informatie bij allergieregistratie</a:t>
            </a:r>
          </a:p>
        </p:txBody>
      </p:sp>
      <p:graphicFrame>
        <p:nvGraphicFramePr>
          <p:cNvPr id="4" name="Tijdelijke aanduiding voor inhoud 3">
            <a:extLst>
              <a:ext uri="{FF2B5EF4-FFF2-40B4-BE49-F238E27FC236}">
                <a16:creationId xmlns:a16="http://schemas.microsoft.com/office/drawing/2014/main" id="{A7F0D2DF-BEB2-34B6-A1F1-54055D1810B3}"/>
              </a:ext>
            </a:extLst>
          </p:cNvPr>
          <p:cNvGraphicFramePr>
            <a:graphicFrameLocks noGrp="1"/>
          </p:cNvGraphicFramePr>
          <p:nvPr>
            <p:ph idx="1"/>
            <p:extLst>
              <p:ext uri="{D42A27DB-BD31-4B8C-83A1-F6EECF244321}">
                <p14:modId xmlns:p14="http://schemas.microsoft.com/office/powerpoint/2010/main" val="894000134"/>
              </p:ext>
            </p:extLst>
          </p:nvPr>
        </p:nvGraphicFramePr>
        <p:xfrm>
          <a:off x="793377" y="2453042"/>
          <a:ext cx="10560423" cy="3291840"/>
        </p:xfrm>
        <a:graphic>
          <a:graphicData uri="http://schemas.openxmlformats.org/drawingml/2006/table">
            <a:tbl>
              <a:tblPr firstRow="1" bandRow="1">
                <a:tableStyleId>{5C22544A-7EE6-4342-B048-85BDC9FD1C3A}</a:tableStyleId>
              </a:tblPr>
              <a:tblGrid>
                <a:gridCol w="3774040">
                  <a:extLst>
                    <a:ext uri="{9D8B030D-6E8A-4147-A177-3AD203B41FA5}">
                      <a16:colId xmlns:a16="http://schemas.microsoft.com/office/drawing/2014/main" val="368997841"/>
                    </a:ext>
                  </a:extLst>
                </a:gridCol>
                <a:gridCol w="1600301">
                  <a:extLst>
                    <a:ext uri="{9D8B030D-6E8A-4147-A177-3AD203B41FA5}">
                      <a16:colId xmlns:a16="http://schemas.microsoft.com/office/drawing/2014/main" val="411510294"/>
                    </a:ext>
                  </a:extLst>
                </a:gridCol>
                <a:gridCol w="1725264">
                  <a:extLst>
                    <a:ext uri="{9D8B030D-6E8A-4147-A177-3AD203B41FA5}">
                      <a16:colId xmlns:a16="http://schemas.microsoft.com/office/drawing/2014/main" val="1862809385"/>
                    </a:ext>
                  </a:extLst>
                </a:gridCol>
                <a:gridCol w="1643468">
                  <a:extLst>
                    <a:ext uri="{9D8B030D-6E8A-4147-A177-3AD203B41FA5}">
                      <a16:colId xmlns:a16="http://schemas.microsoft.com/office/drawing/2014/main" val="4039575412"/>
                    </a:ext>
                  </a:extLst>
                </a:gridCol>
                <a:gridCol w="1817350">
                  <a:extLst>
                    <a:ext uri="{9D8B030D-6E8A-4147-A177-3AD203B41FA5}">
                      <a16:colId xmlns:a16="http://schemas.microsoft.com/office/drawing/2014/main" val="1477273151"/>
                    </a:ext>
                  </a:extLst>
                </a:gridCol>
              </a:tblGrid>
              <a:tr h="260088">
                <a:tc>
                  <a:txBody>
                    <a:bodyPr/>
                    <a:lstStyle/>
                    <a:p>
                      <a:endParaRPr lang="nl-NL" sz="2100" dirty="0"/>
                    </a:p>
                  </a:txBody>
                  <a:tcPr/>
                </a:tc>
                <a:tc>
                  <a:txBody>
                    <a:bodyPr/>
                    <a:lstStyle/>
                    <a:p>
                      <a:r>
                        <a:rPr lang="nl-NL" sz="2100" dirty="0"/>
                        <a:t>Apotheek</a:t>
                      </a:r>
                    </a:p>
                  </a:txBody>
                  <a:tcPr/>
                </a:tc>
                <a:tc>
                  <a:txBody>
                    <a:bodyPr/>
                    <a:lstStyle/>
                    <a:p>
                      <a:r>
                        <a:rPr lang="nl-NL" sz="2100" dirty="0"/>
                        <a:t>Ziekenhuis</a:t>
                      </a:r>
                    </a:p>
                  </a:txBody>
                  <a:tcPr/>
                </a:tc>
                <a:tc>
                  <a:txBody>
                    <a:bodyPr/>
                    <a:lstStyle/>
                    <a:p>
                      <a:r>
                        <a:rPr lang="nl-NL" sz="2100" dirty="0"/>
                        <a:t>Huisarts</a:t>
                      </a:r>
                    </a:p>
                  </a:txBody>
                  <a:tcPr/>
                </a:tc>
                <a:tc>
                  <a:txBody>
                    <a:bodyPr/>
                    <a:lstStyle/>
                    <a:p>
                      <a:r>
                        <a:rPr lang="nl-NL" sz="2100" dirty="0"/>
                        <a:t>Verpleeghuis</a:t>
                      </a:r>
                    </a:p>
                  </a:txBody>
                  <a:tcPr/>
                </a:tc>
                <a:extLst>
                  <a:ext uri="{0D108BD9-81ED-4DB2-BD59-A6C34878D82A}">
                    <a16:rowId xmlns:a16="http://schemas.microsoft.com/office/drawing/2014/main" val="4012296886"/>
                  </a:ext>
                </a:extLst>
              </a:tr>
              <a:tr h="370840">
                <a:tc>
                  <a:txBody>
                    <a:bodyPr/>
                    <a:lstStyle/>
                    <a:p>
                      <a:r>
                        <a:rPr lang="nl-NL" sz="2100" dirty="0"/>
                        <a:t>Antibioticum gespecificeerd</a:t>
                      </a:r>
                    </a:p>
                  </a:txBody>
                  <a:tcPr/>
                </a:tc>
                <a:tc>
                  <a:txBody>
                    <a:bodyPr/>
                    <a:lstStyle/>
                    <a:p>
                      <a:r>
                        <a:rPr lang="nl-NL" sz="2100" dirty="0"/>
                        <a:t>80%</a:t>
                      </a:r>
                    </a:p>
                  </a:txBody>
                  <a:tcPr>
                    <a:solidFill>
                      <a:schemeClr val="accent6">
                        <a:lumMod val="40000"/>
                        <a:lumOff val="60000"/>
                      </a:schemeClr>
                    </a:solidFill>
                  </a:tcPr>
                </a:tc>
                <a:tc>
                  <a:txBody>
                    <a:bodyPr/>
                    <a:lstStyle/>
                    <a:p>
                      <a:r>
                        <a:rPr lang="nl-NL" sz="2100" dirty="0"/>
                        <a:t>48%</a:t>
                      </a:r>
                    </a:p>
                  </a:txBody>
                  <a:tcPr>
                    <a:solidFill>
                      <a:schemeClr val="accent2">
                        <a:lumMod val="40000"/>
                        <a:lumOff val="60000"/>
                      </a:schemeClr>
                    </a:solidFill>
                  </a:tcPr>
                </a:tc>
                <a:tc>
                  <a:txBody>
                    <a:bodyPr/>
                    <a:lstStyle/>
                    <a:p>
                      <a:r>
                        <a:rPr lang="nl-NL" sz="2100" dirty="0"/>
                        <a:t>86%</a:t>
                      </a:r>
                    </a:p>
                  </a:txBody>
                  <a:tcPr>
                    <a:solidFill>
                      <a:schemeClr val="accent6">
                        <a:lumMod val="40000"/>
                        <a:lumOff val="60000"/>
                      </a:schemeClr>
                    </a:solidFill>
                  </a:tcPr>
                </a:tc>
                <a:tc>
                  <a:txBody>
                    <a:bodyPr/>
                    <a:lstStyle/>
                    <a:p>
                      <a:r>
                        <a:rPr lang="nl-NL" sz="2100" dirty="0"/>
                        <a:t>83%</a:t>
                      </a:r>
                    </a:p>
                  </a:txBody>
                  <a:tcPr>
                    <a:solidFill>
                      <a:schemeClr val="accent6">
                        <a:lumMod val="40000"/>
                        <a:lumOff val="60000"/>
                      </a:schemeClr>
                    </a:solidFill>
                  </a:tcPr>
                </a:tc>
                <a:extLst>
                  <a:ext uri="{0D108BD9-81ED-4DB2-BD59-A6C34878D82A}">
                    <a16:rowId xmlns:a16="http://schemas.microsoft.com/office/drawing/2014/main" val="3789697975"/>
                  </a:ext>
                </a:extLst>
              </a:tr>
              <a:tr h="370840">
                <a:tc>
                  <a:txBody>
                    <a:bodyPr/>
                    <a:lstStyle/>
                    <a:p>
                      <a:r>
                        <a:rPr lang="nl-NL" sz="2100" dirty="0"/>
                        <a:t>Wanneer</a:t>
                      </a:r>
                    </a:p>
                  </a:txBody>
                  <a:tcPr/>
                </a:tc>
                <a:tc>
                  <a:txBody>
                    <a:bodyPr/>
                    <a:lstStyle/>
                    <a:p>
                      <a:r>
                        <a:rPr lang="nl-NL" sz="2100" dirty="0"/>
                        <a:t>82%</a:t>
                      </a:r>
                    </a:p>
                  </a:txBody>
                  <a:tcPr>
                    <a:solidFill>
                      <a:schemeClr val="accent6">
                        <a:lumMod val="40000"/>
                        <a:lumOff val="60000"/>
                      </a:schemeClr>
                    </a:solidFill>
                  </a:tcPr>
                </a:tc>
                <a:tc>
                  <a:txBody>
                    <a:bodyPr/>
                    <a:lstStyle/>
                    <a:p>
                      <a:r>
                        <a:rPr lang="nl-NL" sz="2100" dirty="0"/>
                        <a:t>80%</a:t>
                      </a:r>
                    </a:p>
                  </a:txBody>
                  <a:tcPr>
                    <a:solidFill>
                      <a:schemeClr val="accent6">
                        <a:lumMod val="40000"/>
                        <a:lumOff val="60000"/>
                      </a:schemeClr>
                    </a:solidFill>
                  </a:tcPr>
                </a:tc>
                <a:tc>
                  <a:txBody>
                    <a:bodyPr/>
                    <a:lstStyle/>
                    <a:p>
                      <a:r>
                        <a:rPr lang="nl-NL" sz="2100" dirty="0"/>
                        <a:t>72%</a:t>
                      </a:r>
                    </a:p>
                  </a:txBody>
                  <a:tcPr>
                    <a:solidFill>
                      <a:schemeClr val="accent6">
                        <a:lumMod val="40000"/>
                        <a:lumOff val="60000"/>
                      </a:schemeClr>
                    </a:solidFill>
                  </a:tcPr>
                </a:tc>
                <a:tc>
                  <a:txBody>
                    <a:bodyPr/>
                    <a:lstStyle/>
                    <a:p>
                      <a:r>
                        <a:rPr lang="nl-NL" sz="2100" dirty="0"/>
                        <a:t>34%</a:t>
                      </a:r>
                    </a:p>
                  </a:txBody>
                  <a:tcPr>
                    <a:solidFill>
                      <a:schemeClr val="accent2">
                        <a:lumMod val="40000"/>
                        <a:lumOff val="60000"/>
                      </a:schemeClr>
                    </a:solidFill>
                  </a:tcPr>
                </a:tc>
                <a:extLst>
                  <a:ext uri="{0D108BD9-81ED-4DB2-BD59-A6C34878D82A}">
                    <a16:rowId xmlns:a16="http://schemas.microsoft.com/office/drawing/2014/main" val="1600906004"/>
                  </a:ext>
                </a:extLst>
              </a:tr>
              <a:tr h="370840">
                <a:tc>
                  <a:txBody>
                    <a:bodyPr/>
                    <a:lstStyle/>
                    <a:p>
                      <a:r>
                        <a:rPr lang="nl-NL" sz="2100" dirty="0"/>
                        <a:t>Symptomen</a:t>
                      </a:r>
                    </a:p>
                  </a:txBody>
                  <a:tcPr/>
                </a:tc>
                <a:tc>
                  <a:txBody>
                    <a:bodyPr/>
                    <a:lstStyle/>
                    <a:p>
                      <a:r>
                        <a:rPr lang="nl-NL" sz="2100" dirty="0"/>
                        <a:t>75%</a:t>
                      </a:r>
                    </a:p>
                  </a:txBody>
                  <a:tcPr>
                    <a:solidFill>
                      <a:schemeClr val="accent6">
                        <a:lumMod val="40000"/>
                        <a:lumOff val="60000"/>
                      </a:schemeClr>
                    </a:solidFill>
                  </a:tcPr>
                </a:tc>
                <a:tc>
                  <a:txBody>
                    <a:bodyPr/>
                    <a:lstStyle/>
                    <a:p>
                      <a:r>
                        <a:rPr lang="nl-NL" sz="2100" dirty="0"/>
                        <a:t>76%</a:t>
                      </a:r>
                    </a:p>
                  </a:txBody>
                  <a:tcPr>
                    <a:solidFill>
                      <a:schemeClr val="accent6">
                        <a:lumMod val="40000"/>
                        <a:lumOff val="60000"/>
                      </a:schemeClr>
                    </a:solidFill>
                  </a:tcPr>
                </a:tc>
                <a:tc>
                  <a:txBody>
                    <a:bodyPr/>
                    <a:lstStyle/>
                    <a:p>
                      <a:r>
                        <a:rPr lang="nl-NL" sz="2100" dirty="0"/>
                        <a:t>70%</a:t>
                      </a:r>
                    </a:p>
                  </a:txBody>
                  <a:tcPr>
                    <a:solidFill>
                      <a:schemeClr val="accent6">
                        <a:lumMod val="40000"/>
                        <a:lumOff val="60000"/>
                      </a:schemeClr>
                    </a:solidFill>
                  </a:tcPr>
                </a:tc>
                <a:tc>
                  <a:txBody>
                    <a:bodyPr/>
                    <a:lstStyle/>
                    <a:p>
                      <a:r>
                        <a:rPr lang="nl-NL" sz="2100" dirty="0"/>
                        <a:t>36%</a:t>
                      </a:r>
                    </a:p>
                  </a:txBody>
                  <a:tcPr>
                    <a:solidFill>
                      <a:schemeClr val="accent2">
                        <a:lumMod val="40000"/>
                        <a:lumOff val="60000"/>
                      </a:schemeClr>
                    </a:solidFill>
                  </a:tcPr>
                </a:tc>
                <a:extLst>
                  <a:ext uri="{0D108BD9-81ED-4DB2-BD59-A6C34878D82A}">
                    <a16:rowId xmlns:a16="http://schemas.microsoft.com/office/drawing/2014/main" val="3612515570"/>
                  </a:ext>
                </a:extLst>
              </a:tr>
              <a:tr h="370840">
                <a:tc>
                  <a:txBody>
                    <a:bodyPr/>
                    <a:lstStyle/>
                    <a:p>
                      <a:r>
                        <a:rPr lang="nl-NL" sz="2100" dirty="0"/>
                        <a:t>Tijd tot ontstaan</a:t>
                      </a:r>
                    </a:p>
                  </a:txBody>
                  <a:tcPr/>
                </a:tc>
                <a:tc>
                  <a:txBody>
                    <a:bodyPr/>
                    <a:lstStyle/>
                    <a:p>
                      <a:r>
                        <a:rPr lang="nl-NL" sz="2100" dirty="0"/>
                        <a:t>69%</a:t>
                      </a:r>
                    </a:p>
                  </a:txBody>
                  <a:tcPr>
                    <a:solidFill>
                      <a:schemeClr val="accent6">
                        <a:lumMod val="40000"/>
                        <a:lumOff val="60000"/>
                      </a:schemeClr>
                    </a:solidFill>
                  </a:tcPr>
                </a:tc>
                <a:tc>
                  <a:txBody>
                    <a:bodyPr/>
                    <a:lstStyle/>
                    <a:p>
                      <a:r>
                        <a:rPr lang="nl-NL" sz="2100" dirty="0"/>
                        <a:t>24%</a:t>
                      </a:r>
                    </a:p>
                  </a:txBody>
                  <a:tcPr>
                    <a:solidFill>
                      <a:schemeClr val="accent2">
                        <a:lumMod val="40000"/>
                        <a:lumOff val="60000"/>
                      </a:schemeClr>
                    </a:solidFill>
                  </a:tcPr>
                </a:tc>
                <a:tc>
                  <a:txBody>
                    <a:bodyPr/>
                    <a:lstStyle/>
                    <a:p>
                      <a:r>
                        <a:rPr lang="nl-NL" sz="2100" dirty="0"/>
                        <a:t>30%</a:t>
                      </a:r>
                    </a:p>
                  </a:txBody>
                  <a:tcPr>
                    <a:solidFill>
                      <a:schemeClr val="accent2">
                        <a:lumMod val="40000"/>
                        <a:lumOff val="60000"/>
                      </a:schemeClr>
                    </a:solidFill>
                  </a:tcPr>
                </a:tc>
                <a:tc>
                  <a:txBody>
                    <a:bodyPr/>
                    <a:lstStyle/>
                    <a:p>
                      <a:r>
                        <a:rPr lang="nl-NL" sz="2100" dirty="0"/>
                        <a:t>17%</a:t>
                      </a:r>
                    </a:p>
                  </a:txBody>
                  <a:tcPr>
                    <a:solidFill>
                      <a:schemeClr val="accent2">
                        <a:lumMod val="40000"/>
                        <a:lumOff val="60000"/>
                      </a:schemeClr>
                    </a:solidFill>
                  </a:tcPr>
                </a:tc>
                <a:extLst>
                  <a:ext uri="{0D108BD9-81ED-4DB2-BD59-A6C34878D82A}">
                    <a16:rowId xmlns:a16="http://schemas.microsoft.com/office/drawing/2014/main" val="4106528274"/>
                  </a:ext>
                </a:extLst>
              </a:tr>
              <a:tr h="370840">
                <a:tc>
                  <a:txBody>
                    <a:bodyPr/>
                    <a:lstStyle/>
                    <a:p>
                      <a:r>
                        <a:rPr lang="nl-NL" sz="2100" dirty="0"/>
                        <a:t>Duur symptomen</a:t>
                      </a:r>
                    </a:p>
                  </a:txBody>
                  <a:tcPr/>
                </a:tc>
                <a:tc>
                  <a:txBody>
                    <a:bodyPr/>
                    <a:lstStyle/>
                    <a:p>
                      <a:r>
                        <a:rPr lang="nl-NL" sz="2100" dirty="0"/>
                        <a:t>7%</a:t>
                      </a:r>
                    </a:p>
                  </a:txBody>
                  <a:tcPr>
                    <a:solidFill>
                      <a:schemeClr val="accent2">
                        <a:lumMod val="40000"/>
                        <a:lumOff val="60000"/>
                      </a:schemeClr>
                    </a:solidFill>
                  </a:tcPr>
                </a:tc>
                <a:tc>
                  <a:txBody>
                    <a:bodyPr/>
                    <a:lstStyle/>
                    <a:p>
                      <a:r>
                        <a:rPr lang="nl-NL" sz="2100" dirty="0"/>
                        <a:t>12%</a:t>
                      </a:r>
                    </a:p>
                  </a:txBody>
                  <a:tcPr>
                    <a:solidFill>
                      <a:schemeClr val="accent2">
                        <a:lumMod val="40000"/>
                        <a:lumOff val="60000"/>
                      </a:schemeClr>
                    </a:solidFill>
                  </a:tcPr>
                </a:tc>
                <a:tc>
                  <a:txBody>
                    <a:bodyPr/>
                    <a:lstStyle/>
                    <a:p>
                      <a:r>
                        <a:rPr lang="nl-NL" sz="2100" dirty="0"/>
                        <a:t>2%</a:t>
                      </a:r>
                    </a:p>
                  </a:txBody>
                  <a:tcPr>
                    <a:solidFill>
                      <a:schemeClr val="accent2">
                        <a:lumMod val="40000"/>
                        <a:lumOff val="60000"/>
                      </a:schemeClr>
                    </a:solidFill>
                  </a:tcPr>
                </a:tc>
                <a:tc>
                  <a:txBody>
                    <a:bodyPr/>
                    <a:lstStyle/>
                    <a:p>
                      <a:r>
                        <a:rPr lang="nl-NL" sz="2100" dirty="0"/>
                        <a:t>16%</a:t>
                      </a:r>
                    </a:p>
                  </a:txBody>
                  <a:tcPr>
                    <a:solidFill>
                      <a:schemeClr val="accent2">
                        <a:lumMod val="40000"/>
                        <a:lumOff val="60000"/>
                      </a:schemeClr>
                    </a:solidFill>
                  </a:tcPr>
                </a:tc>
                <a:extLst>
                  <a:ext uri="{0D108BD9-81ED-4DB2-BD59-A6C34878D82A}">
                    <a16:rowId xmlns:a16="http://schemas.microsoft.com/office/drawing/2014/main" val="39642601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100" dirty="0"/>
                        <a:t>Ernst</a:t>
                      </a:r>
                    </a:p>
                  </a:txBody>
                  <a:tcPr/>
                </a:tc>
                <a:tc>
                  <a:txBody>
                    <a:bodyPr/>
                    <a:lstStyle/>
                    <a:p>
                      <a:r>
                        <a:rPr lang="nl-NL" sz="2100" dirty="0"/>
                        <a:t>76%</a:t>
                      </a:r>
                    </a:p>
                  </a:txBody>
                  <a:tcPr>
                    <a:solidFill>
                      <a:schemeClr val="accent6">
                        <a:lumMod val="40000"/>
                        <a:lumOff val="60000"/>
                      </a:schemeClr>
                    </a:solidFill>
                  </a:tcPr>
                </a:tc>
                <a:tc>
                  <a:txBody>
                    <a:bodyPr/>
                    <a:lstStyle/>
                    <a:p>
                      <a:r>
                        <a:rPr lang="nl-NL" sz="2100" dirty="0"/>
                        <a:t>36%</a:t>
                      </a:r>
                    </a:p>
                  </a:txBody>
                  <a:tcPr>
                    <a:solidFill>
                      <a:schemeClr val="accent2">
                        <a:lumMod val="40000"/>
                        <a:lumOff val="60000"/>
                      </a:schemeClr>
                    </a:solidFill>
                  </a:tcPr>
                </a:tc>
                <a:tc>
                  <a:txBody>
                    <a:bodyPr/>
                    <a:lstStyle/>
                    <a:p>
                      <a:r>
                        <a:rPr lang="nl-NL" sz="2100" dirty="0"/>
                        <a:t>30%</a:t>
                      </a:r>
                    </a:p>
                  </a:txBody>
                  <a:tcPr>
                    <a:solidFill>
                      <a:schemeClr val="accent2">
                        <a:lumMod val="40000"/>
                        <a:lumOff val="60000"/>
                      </a:schemeClr>
                    </a:solidFill>
                  </a:tcPr>
                </a:tc>
                <a:tc>
                  <a:txBody>
                    <a:bodyPr/>
                    <a:lstStyle/>
                    <a:p>
                      <a:r>
                        <a:rPr lang="nl-NL" sz="2100" dirty="0"/>
                        <a:t>36%</a:t>
                      </a:r>
                    </a:p>
                  </a:txBody>
                  <a:tcPr>
                    <a:solidFill>
                      <a:schemeClr val="accent2">
                        <a:lumMod val="40000"/>
                        <a:lumOff val="60000"/>
                      </a:schemeClr>
                    </a:solidFill>
                  </a:tcPr>
                </a:tc>
                <a:extLst>
                  <a:ext uri="{0D108BD9-81ED-4DB2-BD59-A6C34878D82A}">
                    <a16:rowId xmlns:a16="http://schemas.microsoft.com/office/drawing/2014/main" val="1403132710"/>
                  </a:ext>
                </a:extLst>
              </a:tr>
              <a:tr h="370840">
                <a:tc>
                  <a:txBody>
                    <a:bodyPr/>
                    <a:lstStyle/>
                    <a:p>
                      <a:r>
                        <a:rPr lang="nl-NL" sz="2100" dirty="0"/>
                        <a:t>Type reactie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100" dirty="0"/>
                        <a:t>12%</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100" dirty="0"/>
                        <a:t>23%</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100" dirty="0"/>
                        <a:t>28%</a:t>
                      </a:r>
                    </a:p>
                  </a:txBody>
                  <a:tcP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100" dirty="0"/>
                        <a:t>0%</a:t>
                      </a:r>
                    </a:p>
                  </a:txBody>
                  <a:tcPr>
                    <a:solidFill>
                      <a:schemeClr val="accent2">
                        <a:lumMod val="40000"/>
                        <a:lumOff val="60000"/>
                      </a:schemeClr>
                    </a:solidFill>
                  </a:tcPr>
                </a:tc>
                <a:extLst>
                  <a:ext uri="{0D108BD9-81ED-4DB2-BD59-A6C34878D82A}">
                    <a16:rowId xmlns:a16="http://schemas.microsoft.com/office/drawing/2014/main" val="3162638812"/>
                  </a:ext>
                </a:extLst>
              </a:tr>
            </a:tbl>
          </a:graphicData>
        </a:graphic>
      </p:graphicFrame>
    </p:spTree>
    <p:extLst>
      <p:ext uri="{BB962C8B-B14F-4D97-AF65-F5344CB8AC3E}">
        <p14:creationId xmlns:p14="http://schemas.microsoft.com/office/powerpoint/2010/main" val="383707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A26B5-1BEB-E88A-7A1E-2F8A6F8D53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4A98356-74F3-75FC-AA11-D771CCB694B7}"/>
              </a:ext>
            </a:extLst>
          </p:cNvPr>
          <p:cNvSpPr>
            <a:spLocks noGrp="1"/>
          </p:cNvSpPr>
          <p:nvPr>
            <p:ph type="title"/>
          </p:nvPr>
        </p:nvSpPr>
        <p:spPr/>
        <p:txBody>
          <a:bodyPr/>
          <a:lstStyle/>
          <a:p>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Knelpunten</a:t>
            </a:r>
          </a:p>
        </p:txBody>
      </p:sp>
      <p:sp>
        <p:nvSpPr>
          <p:cNvPr id="3" name="Tijdelijke aanduiding voor inhoud 2">
            <a:extLst>
              <a:ext uri="{FF2B5EF4-FFF2-40B4-BE49-F238E27FC236}">
                <a16:creationId xmlns:a16="http://schemas.microsoft.com/office/drawing/2014/main" id="{E5853E85-DDD8-D599-DDB0-05A2E9466C83}"/>
              </a:ext>
            </a:extLst>
          </p:cNvPr>
          <p:cNvSpPr>
            <a:spLocks noGrp="1"/>
          </p:cNvSpPr>
          <p:nvPr>
            <p:ph idx="1"/>
          </p:nvPr>
        </p:nvSpPr>
        <p:spPr/>
        <p:txBody>
          <a:bodyPr>
            <a:normAutofit/>
          </a:bodyPr>
          <a:lstStyle/>
          <a:p>
            <a:pPr marL="0" indent="0">
              <a:buNone/>
            </a:pPr>
            <a:endParaRPr lang="nl-NL" dirty="0">
              <a:solidFill>
                <a:srgbClr val="0B417B"/>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Onvoldoende kennis en awareness bij zorgprofessionals</a:t>
            </a:r>
          </a:p>
          <a:p>
            <a:pPr marL="0" indent="0">
              <a:buNone/>
            </a:pPr>
            <a:endParaRPr lang="nl-NL" dirty="0">
              <a:solidFill>
                <a:srgbClr val="0B417B"/>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Onvoldoende kennis bij patiënten</a:t>
            </a:r>
          </a:p>
          <a:p>
            <a:pPr marL="0" indent="0">
              <a:buNone/>
            </a:pPr>
            <a:endParaRPr lang="nl-NL" dirty="0">
              <a:solidFill>
                <a:srgbClr val="0B417B"/>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nl-NL" dirty="0">
                <a:solidFill>
                  <a:srgbClr val="0B417B"/>
                </a:solidFill>
                <a:latin typeface="Calibri" panose="020F0502020204030204" pitchFamily="34" charset="0"/>
                <a:ea typeface="Calibri" panose="020F0502020204030204" pitchFamily="34" charset="0"/>
                <a:cs typeface="Calibri" panose="020F0502020204030204" pitchFamily="34" charset="0"/>
              </a:rPr>
              <a:t>Onvoldoende gestructureerde registratie en overdracht van informatie</a:t>
            </a:r>
          </a:p>
        </p:txBody>
      </p:sp>
    </p:spTree>
    <p:extLst>
      <p:ext uri="{BB962C8B-B14F-4D97-AF65-F5344CB8AC3E}">
        <p14:creationId xmlns:p14="http://schemas.microsoft.com/office/powerpoint/2010/main" val="166389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98705-414D-AA0E-74F8-E628F4D9DF40}"/>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5C38995-6F07-54EE-12ED-31F9E2809B53}"/>
              </a:ext>
            </a:extLst>
          </p:cNvPr>
          <p:cNvSpPr>
            <a:spLocks noGrp="1"/>
          </p:cNvSpPr>
          <p:nvPr>
            <p:ph idx="1"/>
          </p:nvPr>
        </p:nvSpPr>
        <p:spPr>
          <a:xfrm>
            <a:off x="4535424" y="1034583"/>
            <a:ext cx="4355179" cy="5542979"/>
          </a:xfrm>
        </p:spPr>
        <p:txBody>
          <a:bodyPr>
            <a:normAutofit/>
          </a:bodyPr>
          <a:lstStyle/>
          <a:p>
            <a:pPr marL="0" indent="0">
              <a:buNone/>
            </a:pPr>
            <a:r>
              <a:rPr lang="nl-NL" sz="3700" b="1" dirty="0">
                <a:solidFill>
                  <a:srgbClr val="0B417B"/>
                </a:solidFill>
              </a:rPr>
              <a:t>Doel:</a:t>
            </a:r>
            <a:endParaRPr lang="nl-NL" dirty="0">
              <a:solidFill>
                <a:srgbClr val="0B417B"/>
              </a:solidFill>
            </a:endParaRPr>
          </a:p>
        </p:txBody>
      </p:sp>
      <p:pic>
        <p:nvPicPr>
          <p:cNvPr id="5" name="Afbeelding 4">
            <a:extLst>
              <a:ext uri="{FF2B5EF4-FFF2-40B4-BE49-F238E27FC236}">
                <a16:creationId xmlns:a16="http://schemas.microsoft.com/office/drawing/2014/main" id="{E4CAA2CD-1975-4283-7D95-0CD2DCF2B036}"/>
              </a:ext>
            </a:extLst>
          </p:cNvPr>
          <p:cNvPicPr>
            <a:picLocks noChangeAspect="1"/>
          </p:cNvPicPr>
          <p:nvPr/>
        </p:nvPicPr>
        <p:blipFill>
          <a:blip r:embed="rId3"/>
          <a:stretch>
            <a:fillRect/>
          </a:stretch>
        </p:blipFill>
        <p:spPr>
          <a:xfrm>
            <a:off x="430181" y="1034583"/>
            <a:ext cx="3752551" cy="4232362"/>
          </a:xfrm>
          <a:prstGeom prst="rect">
            <a:avLst/>
          </a:prstGeom>
          <a:ln>
            <a:noFill/>
          </a:ln>
          <a:effectLst>
            <a:outerShdw blurRad="190500" algn="tl" rotWithShape="0">
              <a:srgbClr val="000000">
                <a:alpha val="70000"/>
              </a:srgbClr>
            </a:outerShdw>
          </a:effectLst>
        </p:spPr>
      </p:pic>
      <p:sp>
        <p:nvSpPr>
          <p:cNvPr id="6" name="Tijdelijke aanduiding voor inhoud 2">
            <a:extLst>
              <a:ext uri="{FF2B5EF4-FFF2-40B4-BE49-F238E27FC236}">
                <a16:creationId xmlns:a16="http://schemas.microsoft.com/office/drawing/2014/main" id="{6135467A-BFF0-5C06-175B-7B48177621D2}"/>
              </a:ext>
            </a:extLst>
          </p:cNvPr>
          <p:cNvSpPr txBox="1">
            <a:spLocks/>
          </p:cNvSpPr>
          <p:nvPr/>
        </p:nvSpPr>
        <p:spPr>
          <a:xfrm>
            <a:off x="5827776" y="1999489"/>
            <a:ext cx="2906268" cy="1597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dirty="0">
              <a:solidFill>
                <a:schemeClr val="bg1">
                  <a:lumMod val="50000"/>
                </a:schemeClr>
              </a:solidFill>
            </a:endParaRPr>
          </a:p>
        </p:txBody>
      </p:sp>
      <p:sp>
        <p:nvSpPr>
          <p:cNvPr id="2" name="Ovaal 1">
            <a:extLst>
              <a:ext uri="{FF2B5EF4-FFF2-40B4-BE49-F238E27FC236}">
                <a16:creationId xmlns:a16="http://schemas.microsoft.com/office/drawing/2014/main" id="{DDE0F6B8-3AB9-6981-8E4E-8FC899F882F5}"/>
              </a:ext>
            </a:extLst>
          </p:cNvPr>
          <p:cNvSpPr/>
          <p:nvPr/>
        </p:nvSpPr>
        <p:spPr>
          <a:xfrm>
            <a:off x="4861147" y="1793430"/>
            <a:ext cx="6900672" cy="3363786"/>
          </a:xfrm>
          <a:prstGeom prst="ellipse">
            <a:avLst/>
          </a:prstGeom>
          <a:noFill/>
          <a:ln w="444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dirty="0">
                <a:solidFill>
                  <a:srgbClr val="0B417B"/>
                </a:solidFill>
              </a:rPr>
              <a:t>Verbeteren van de kwaliteit van antibiotica-allergieregistraties</a:t>
            </a:r>
          </a:p>
        </p:txBody>
      </p:sp>
    </p:spTree>
    <p:extLst>
      <p:ext uri="{BB962C8B-B14F-4D97-AF65-F5344CB8AC3E}">
        <p14:creationId xmlns:p14="http://schemas.microsoft.com/office/powerpoint/2010/main" val="38258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d907ed4-2ed7-4e04-ab4b-936a7dcd642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B4C0326B25B441912AB3FEC1A172CD" ma:contentTypeVersion="11" ma:contentTypeDescription="Een nieuw document maken." ma:contentTypeScope="" ma:versionID="d3f0c64e0567f013e4cd1c4feae5f532">
  <xsd:schema xmlns:xsd="http://www.w3.org/2001/XMLSchema" xmlns:xs="http://www.w3.org/2001/XMLSchema" xmlns:p="http://schemas.microsoft.com/office/2006/metadata/properties" xmlns:ns2="fd907ed4-2ed7-4e04-ab4b-936a7dcd642d" targetNamespace="http://schemas.microsoft.com/office/2006/metadata/properties" ma:root="true" ma:fieldsID="5e49d2055d248f6e369763353781253b" ns2:_="">
    <xsd:import namespace="fd907ed4-2ed7-4e04-ab4b-936a7dcd642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907ed4-2ed7-4e04-ab4b-936a7dcd6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211e19ed-a88c-42a0-9c10-1c243d44d4d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51DE3D-57A2-4DB6-BAF9-8788DA58A0ED}">
  <ds:schemaRefs>
    <ds:schemaRef ds:uri="http://schemas.microsoft.com/sharepoint/v3/contenttype/forms"/>
  </ds:schemaRefs>
</ds:datastoreItem>
</file>

<file path=customXml/itemProps2.xml><?xml version="1.0" encoding="utf-8"?>
<ds:datastoreItem xmlns:ds="http://schemas.openxmlformats.org/officeDocument/2006/customXml" ds:itemID="{646786A1-595E-4498-BB4E-E1B8BB4292ED}">
  <ds:schemaRefs>
    <ds:schemaRef ds:uri="http://schemas.microsoft.com/office/2006/metadata/properties"/>
    <ds:schemaRef ds:uri="http://schemas.microsoft.com/office/infopath/2007/PartnerControls"/>
    <ds:schemaRef ds:uri="fd907ed4-2ed7-4e04-ab4b-936a7dcd642d"/>
  </ds:schemaRefs>
</ds:datastoreItem>
</file>

<file path=customXml/itemProps3.xml><?xml version="1.0" encoding="utf-8"?>
<ds:datastoreItem xmlns:ds="http://schemas.openxmlformats.org/officeDocument/2006/customXml" ds:itemID="{526B08A5-CB50-458D-9DF4-F1DD36F5C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907ed4-2ed7-4e04-ab4b-936a7dcd64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TotalTime>
  <Words>1362</Words>
  <Application>Microsoft Office PowerPoint</Application>
  <PresentationFormat>Breedbeeld</PresentationFormat>
  <Paragraphs>131</Paragraphs>
  <Slides>13</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Aptos</vt:lpstr>
      <vt:lpstr>Aptos Display</vt:lpstr>
      <vt:lpstr>Arial</vt:lpstr>
      <vt:lpstr>Calibri</vt:lpstr>
      <vt:lpstr>Kantoorthema</vt:lpstr>
      <vt:lpstr>PowerPoint-presentatie</vt:lpstr>
      <vt:lpstr>Aanleiding</vt:lpstr>
      <vt:lpstr>Impact (onjuiste) allergieregistratie</vt:lpstr>
      <vt:lpstr>Individuele afweging</vt:lpstr>
      <vt:lpstr>Wat moeten we weten? </vt:lpstr>
      <vt:lpstr>PowerPoint-presentatie</vt:lpstr>
      <vt:lpstr>Beschikbare informatie bij allergieregistratie</vt:lpstr>
      <vt:lpstr>Knelpunten</vt:lpstr>
      <vt:lpstr>PowerPoint-presentatie</vt:lpstr>
      <vt:lpstr>PowerPoint-presentatie</vt:lpstr>
      <vt:lpstr>PowerPoint-presentatie</vt:lpstr>
      <vt:lpstr>PowerPoint-presentatie</vt:lpstr>
      <vt:lpstr>Aan de slag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Aafke Koffeman</dc:creator>
  <cp:lastModifiedBy>Charlotte Beek</cp:lastModifiedBy>
  <cp:revision>17</cp:revision>
  <dcterms:created xsi:type="dcterms:W3CDTF">2025-04-01T09:36:12Z</dcterms:created>
  <dcterms:modified xsi:type="dcterms:W3CDTF">2025-07-01T12:38:39Z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0x01010082B4C0326B25B441912AB3FEC1A172CD</vt:lpwstr>
  </property>
  <property fmtid="{D5CDD505-2E9C-101B-9397-08002B2CF9AE}" pid="3" name="MediaServiceImageTags">
    <vt:lpwstr/>
  </property>
</Properties>
</file>